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</p:sldMasterIdLst>
  <p:notesMasterIdLst>
    <p:notesMasterId r:id="rId60"/>
  </p:notesMasterIdLst>
  <p:handoutMasterIdLst>
    <p:handoutMasterId r:id="rId61"/>
  </p:handoutMasterIdLst>
  <p:sldIdLst>
    <p:sldId id="256" r:id="rId3"/>
    <p:sldId id="454" r:id="rId4"/>
    <p:sldId id="459" r:id="rId5"/>
    <p:sldId id="513" r:id="rId6"/>
    <p:sldId id="460" r:id="rId7"/>
    <p:sldId id="462" r:id="rId8"/>
    <p:sldId id="461" r:id="rId9"/>
    <p:sldId id="494" r:id="rId10"/>
    <p:sldId id="463" r:id="rId11"/>
    <p:sldId id="457" r:id="rId12"/>
    <p:sldId id="465" r:id="rId13"/>
    <p:sldId id="496" r:id="rId14"/>
    <p:sldId id="468" r:id="rId15"/>
    <p:sldId id="458" r:id="rId16"/>
    <p:sldId id="470" r:id="rId17"/>
    <p:sldId id="471" r:id="rId18"/>
    <p:sldId id="472" r:id="rId19"/>
    <p:sldId id="456" r:id="rId20"/>
    <p:sldId id="473" r:id="rId21"/>
    <p:sldId id="497" r:id="rId22"/>
    <p:sldId id="474" r:id="rId23"/>
    <p:sldId id="475" r:id="rId24"/>
    <p:sldId id="521" r:id="rId25"/>
    <p:sldId id="476" r:id="rId26"/>
    <p:sldId id="498" r:id="rId27"/>
    <p:sldId id="477" r:id="rId28"/>
    <p:sldId id="478" r:id="rId29"/>
    <p:sldId id="479" r:id="rId30"/>
    <p:sldId id="481" r:id="rId31"/>
    <p:sldId id="482" r:id="rId32"/>
    <p:sldId id="483" r:id="rId33"/>
    <p:sldId id="484" r:id="rId34"/>
    <p:sldId id="485" r:id="rId35"/>
    <p:sldId id="486" r:id="rId36"/>
    <p:sldId id="499" r:id="rId37"/>
    <p:sldId id="500" r:id="rId38"/>
    <p:sldId id="489" r:id="rId39"/>
    <p:sldId id="504" r:id="rId40"/>
    <p:sldId id="490" r:id="rId41"/>
    <p:sldId id="466" r:id="rId42"/>
    <p:sldId id="491" r:id="rId43"/>
    <p:sldId id="505" r:id="rId44"/>
    <p:sldId id="506" r:id="rId45"/>
    <p:sldId id="492" r:id="rId46"/>
    <p:sldId id="493" r:id="rId47"/>
    <p:sldId id="517" r:id="rId48"/>
    <p:sldId id="518" r:id="rId49"/>
    <p:sldId id="519" r:id="rId50"/>
    <p:sldId id="502" r:id="rId51"/>
    <p:sldId id="514" r:id="rId52"/>
    <p:sldId id="515" r:id="rId53"/>
    <p:sldId id="520" r:id="rId54"/>
    <p:sldId id="503" r:id="rId55"/>
    <p:sldId id="467" r:id="rId56"/>
    <p:sldId id="495" r:id="rId57"/>
    <p:sldId id="512" r:id="rId58"/>
    <p:sldId id="507" r:id="rId59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8"/>
    <a:srgbClr val="FF5659"/>
    <a:srgbClr val="81C884"/>
    <a:srgbClr val="BEBEBE"/>
    <a:srgbClr val="B6C2B7"/>
    <a:srgbClr val="C8E6C9"/>
    <a:srgbClr val="7CC47F"/>
    <a:srgbClr val="D9D9D9"/>
    <a:srgbClr val="B6C4B2"/>
    <a:srgbClr val="DB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11941-5053-5A43-A42B-85EF54A974FA}" v="56" dt="2021-06-22T01:53:10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83"/>
  </p:normalViewPr>
  <p:slideViewPr>
    <p:cSldViewPr snapToGrid="0">
      <p:cViewPr>
        <p:scale>
          <a:sx n="100" d="100"/>
          <a:sy n="100" d="100"/>
        </p:scale>
        <p:origin x="2824" y="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A3AB3-5126-4DAC-8B20-062FB1482DE9}" type="datetimeFigureOut">
              <a:rPr lang="en-US" smtClean="0"/>
              <a:t>6/20/21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78F09-8633-430F-8927-2827B66F5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7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16463FA-A776-4249-A777-97B8D449A326}" type="datetimeFigureOut">
              <a:rPr lang="en-US" smtClean="0"/>
              <a:t>6/20/21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6254928-3842-44D3-851F-898F5A4F6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aseline="0"/>
          </a:p>
          <a:p>
            <a:endParaRPr lang="en-US" sz="9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4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44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1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08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4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38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52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27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98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54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9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60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71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82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60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79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28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45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50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34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37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08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296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62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76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03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11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87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12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29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028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53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7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21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29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46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326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3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5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35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156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4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82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76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88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343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647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622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561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33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11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10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91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49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9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3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is an outline of my today’s talk.</a:t>
            </a:r>
          </a:p>
          <a:p>
            <a:endParaRPr lang="en-US" baseline="0"/>
          </a:p>
          <a:p>
            <a:r>
              <a:rPr lang="en-US" baseline="0"/>
              <a:t>Firstly, I will give you a brief overview about the research I have presented in my proposal defense.</a:t>
            </a:r>
          </a:p>
          <a:p>
            <a:r>
              <a:rPr lang="en-US" baseline="0"/>
              <a:t>Next, I will talk about additional two pieces of work that I have done about some applications on attributed networks.</a:t>
            </a:r>
          </a:p>
          <a:p>
            <a:r>
              <a:rPr lang="en-US" baseline="0"/>
              <a:t>At last, I will give a summary about my dissertation research and vision about the future work.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54928-3842-44D3-851F-898F5A4F69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9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26" name="Picture 2" descr="C:\Users\gbarbier\Desktop\lwm1_mg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113609"/>
            <a:ext cx="1619250" cy="1076325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" y="3"/>
            <a:ext cx="1371599" cy="1189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756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1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1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10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1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21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3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38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1981200" y="3886200"/>
            <a:ext cx="6858000" cy="137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 anchor="ctr" anchorCtr="0">
            <a:normAutofit/>
          </a:bodyPr>
          <a:lstStyle>
            <a:lvl1pPr algn="l">
              <a:buFont typeface="Arial" pitchFamily="34" charset="0"/>
              <a:buChar char="•"/>
              <a:defRPr sz="2800" b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defRPr>
            </a:lvl1pPr>
            <a:lvl2pPr algn="l">
              <a:defRPr sz="2800">
                <a:latin typeface="Georgia" panose="02040502050405020303" pitchFamily="18" charset="0"/>
              </a:defRPr>
            </a:lvl2pPr>
            <a:lvl3pPr algn="l">
              <a:defRPr sz="2800">
                <a:latin typeface="Georgia" panose="02040502050405020303" pitchFamily="18" charset="0"/>
              </a:defRPr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subtitle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838200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b="1" kern="12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marL="342900" lvl="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33400"/>
            <a:ext cx="9144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1711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31899"/>
            <a:ext cx="9052560" cy="7315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0D0163"/>
                </a:solidFill>
                <a:latin typeface="Georgia" panose="02040502050405020303" pitchFamily="18" charset="0"/>
              </a:defRPr>
            </a:lvl1pPr>
            <a:lvl2pPr>
              <a:defRPr sz="2000">
                <a:solidFill>
                  <a:srgbClr val="0D0163"/>
                </a:solidFill>
                <a:latin typeface="Georgia" panose="02040502050405020303" pitchFamily="18" charset="0"/>
              </a:defRPr>
            </a:lvl2pPr>
            <a:lvl3pPr>
              <a:defRPr sz="1800">
                <a:solidFill>
                  <a:srgbClr val="0D0163"/>
                </a:solidFill>
                <a:latin typeface="Georgia" panose="02040502050405020303" pitchFamily="18" charset="0"/>
              </a:defRPr>
            </a:lvl3pPr>
            <a:lvl4pPr>
              <a:defRPr sz="1600">
                <a:solidFill>
                  <a:srgbClr val="0D0163"/>
                </a:solidFill>
                <a:latin typeface="Georgia" panose="02040502050405020303" pitchFamily="18" charset="0"/>
              </a:defRPr>
            </a:lvl4pPr>
            <a:lvl5pPr>
              <a:defRPr sz="1400">
                <a:solidFill>
                  <a:srgbClr val="0D0163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838200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05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0D0163"/>
                </a:solidFill>
                <a:latin typeface="Georgia" panose="02040502050405020303" pitchFamily="18" charset="0"/>
              </a:defRPr>
            </a:lvl1pPr>
            <a:lvl2pPr>
              <a:defRPr sz="2000">
                <a:solidFill>
                  <a:srgbClr val="0D0163"/>
                </a:solidFill>
                <a:latin typeface="Georgia" panose="02040502050405020303" pitchFamily="18" charset="0"/>
              </a:defRPr>
            </a:lvl2pPr>
            <a:lvl3pPr>
              <a:defRPr sz="1800">
                <a:solidFill>
                  <a:srgbClr val="0D0163"/>
                </a:solidFill>
                <a:latin typeface="Georgia" panose="02040502050405020303" pitchFamily="18" charset="0"/>
              </a:defRPr>
            </a:lvl3pPr>
            <a:lvl4pPr>
              <a:defRPr sz="1600">
                <a:solidFill>
                  <a:srgbClr val="0D0163"/>
                </a:solidFill>
                <a:latin typeface="Georgia" panose="02040502050405020303" pitchFamily="18" charset="0"/>
              </a:defRPr>
            </a:lvl4pPr>
            <a:lvl5pPr>
              <a:defRPr sz="1400">
                <a:solidFill>
                  <a:srgbClr val="0D0163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838200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0" y="6564634"/>
            <a:ext cx="914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10600" y="6583680"/>
            <a:ext cx="53340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1001">
            <a:schemeClr val="lt2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fld id="{C3B76011-FA69-4E10-B45A-93FFAD2DF13B}" type="slidenum">
              <a:rPr lang="en-US" sz="1200" smtClean="0">
                <a:solidFill>
                  <a:sysClr val="windowText" lastClr="000000"/>
                </a:solidFill>
              </a:rPr>
              <a:pPr algn="ctr"/>
              <a:t>‹#›</a:t>
            </a:fld>
            <a:endParaRPr lang="en-US" sz="1300">
              <a:solidFill>
                <a:sysClr val="windowText" lastClr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" y="31899"/>
            <a:ext cx="9052560" cy="7315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891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038600" cy="5410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200" kern="120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000" kern="120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600" kern="120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400" kern="1200" dirty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4648200" y="914400"/>
            <a:ext cx="4038600" cy="5410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2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0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6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400" kern="1200" dirty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38200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" y="31899"/>
            <a:ext cx="9052560" cy="7315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499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2400" y="914400"/>
            <a:ext cx="4343400" cy="2743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800" kern="1200" dirty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graphic in this quadrant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4648200" y="914400"/>
            <a:ext cx="4267200" cy="2743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6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4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2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000" kern="1200" dirty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Tasks/Schedule:</a:t>
            </a:r>
          </a:p>
          <a:p>
            <a:pPr lvl="0"/>
            <a:r>
              <a:rPr lang="en-US"/>
              <a:t>Status: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648200" y="3886200"/>
            <a:ext cx="4267200" cy="2590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6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4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2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000" kern="1200" dirty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Technology:</a:t>
            </a:r>
          </a:p>
          <a:p>
            <a:pPr lvl="0"/>
            <a:r>
              <a:rPr lang="en-US"/>
              <a:t>Benefits: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37160" y="3784948"/>
            <a:ext cx="87782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rot="16200000" flipH="1">
            <a:off x="1783079" y="3703322"/>
            <a:ext cx="5577840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52400" y="3886200"/>
            <a:ext cx="4343400" cy="2590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6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4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200" kern="1200" dirty="0" smtClean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100" kern="1200" dirty="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Goals:</a:t>
            </a:r>
          </a:p>
          <a:p>
            <a:pPr lvl="0"/>
            <a:r>
              <a:rPr lang="en-US"/>
              <a:t>Sponsor:</a:t>
            </a:r>
          </a:p>
          <a:p>
            <a:pPr lvl="0"/>
            <a:r>
              <a:rPr lang="en-US"/>
              <a:t>Project Lead:</a:t>
            </a:r>
          </a:p>
          <a:p>
            <a:pPr lvl="0"/>
            <a:r>
              <a:rPr lang="en-US"/>
              <a:t>Collaborators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838200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" y="31899"/>
            <a:ext cx="9052560" cy="7315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089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9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31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gi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581003"/>
            <a:ext cx="9144000" cy="287047"/>
            <a:chOff x="0" y="6581001"/>
            <a:chExt cx="9144000" cy="287047"/>
          </a:xfrm>
        </p:grpSpPr>
        <p:sp>
          <p:nvSpPr>
            <p:cNvPr id="4" name="TextBox 3"/>
            <p:cNvSpPr txBox="1"/>
            <p:nvPr/>
          </p:nvSpPr>
          <p:spPr>
            <a:xfrm>
              <a:off x="2229460" y="6581001"/>
              <a:ext cx="4323740" cy="27595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l"/>
              <a:r>
                <a:rPr lang="en-US" sz="11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 with Attributed Networks: Algorithms and Applications</a:t>
              </a:r>
              <a:endParaRPr lang="en-US" sz="1100" b="1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0" y="6582638"/>
              <a:ext cx="2286000" cy="27432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tIns="0" bIns="0" rtlCol="0" anchor="ctr" anchorCtr="0">
              <a:no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kern="120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Arizona State University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kern="120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 Data Mining</a:t>
              </a:r>
              <a:r>
                <a:rPr lang="en-US" sz="700" b="1" kern="1200" baseline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 and Machine Learning Lab</a:t>
              </a:r>
              <a:endParaRPr lang="en-US" sz="7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65760" y="6608812"/>
              <a:ext cx="263501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 descr="C:\Users\gbarbier\Desktop\lwm1_mg.gi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5240" y="6606540"/>
              <a:ext cx="343912" cy="2286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 userDrawn="1"/>
          </p:nvSpPr>
          <p:spPr>
            <a:xfrm>
              <a:off x="8610600" y="6583680"/>
              <a:ext cx="533400" cy="27432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/>
              <a:endParaRPr lang="en-US" sz="130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6400800" y="6581001"/>
              <a:ext cx="2381860" cy="28704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aseline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June 24</a:t>
              </a:r>
              <a:r>
                <a:rPr lang="en-US" altLang="zh-CN" sz="1200" baseline="300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</a:t>
              </a:r>
              <a:r>
                <a:rPr lang="en-US" sz="1200" baseline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2019</a:t>
              </a:r>
              <a:endParaRPr lang="en-US" sz="1200" b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8782660" y="6591051"/>
            <a:ext cx="376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B637103-1419-456F-855C-A57A93F3EF38}" type="slidenum">
              <a:rPr lang="en-US" sz="1200" smtClean="0">
                <a:solidFill>
                  <a:schemeClr val="bg1"/>
                </a:solidFill>
              </a:rPr>
              <a:pPr/>
              <a:t>‹#›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92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EDA3C-3156-EC49-BD56-2B3D226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3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5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40.png"/><Relationship Id="rId5" Type="http://schemas.openxmlformats.org/officeDocument/2006/relationships/image" Target="../media/image46.emf"/><Relationship Id="rId10" Type="http://schemas.openxmlformats.org/officeDocument/2006/relationships/image" Target="../media/image53.png"/><Relationship Id="rId4" Type="http://schemas.openxmlformats.org/officeDocument/2006/relationships/image" Target="../media/image45.emf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40.png"/><Relationship Id="rId4" Type="http://schemas.openxmlformats.org/officeDocument/2006/relationships/image" Target="../media/image47.emf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61.emf"/><Relationship Id="rId18" Type="http://schemas.openxmlformats.org/officeDocument/2006/relationships/image" Target="../media/image66.emf"/><Relationship Id="rId3" Type="http://schemas.openxmlformats.org/officeDocument/2006/relationships/image" Target="../media/image48.png"/><Relationship Id="rId7" Type="http://schemas.openxmlformats.org/officeDocument/2006/relationships/image" Target="../media/image55.emf"/><Relationship Id="rId12" Type="http://schemas.openxmlformats.org/officeDocument/2006/relationships/image" Target="../media/image60.emf"/><Relationship Id="rId17" Type="http://schemas.openxmlformats.org/officeDocument/2006/relationships/image" Target="../media/image65.emf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emf"/><Relationship Id="rId5" Type="http://schemas.openxmlformats.org/officeDocument/2006/relationships/image" Target="../media/image40.png"/><Relationship Id="rId15" Type="http://schemas.openxmlformats.org/officeDocument/2006/relationships/image" Target="../media/image63.emf"/><Relationship Id="rId10" Type="http://schemas.openxmlformats.org/officeDocument/2006/relationships/image" Target="../media/image58.emf"/><Relationship Id="rId4" Type="http://schemas.openxmlformats.org/officeDocument/2006/relationships/image" Target="../media/image7.png"/><Relationship Id="rId9" Type="http://schemas.openxmlformats.org/officeDocument/2006/relationships/image" Target="../media/image57.emf"/><Relationship Id="rId14" Type="http://schemas.openxmlformats.org/officeDocument/2006/relationships/image" Target="../media/image6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77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76.png"/><Relationship Id="rId5" Type="http://schemas.openxmlformats.org/officeDocument/2006/relationships/image" Target="../media/image81.png"/><Relationship Id="rId10" Type="http://schemas.openxmlformats.org/officeDocument/2006/relationships/image" Target="../media/image75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79.emf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80.emf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11.png"/><Relationship Id="rId5" Type="http://schemas.openxmlformats.org/officeDocument/2006/relationships/image" Target="../media/image108.png"/><Relationship Id="rId10" Type="http://schemas.openxmlformats.org/officeDocument/2006/relationships/image" Target="../media/image84.png"/><Relationship Id="rId4" Type="http://schemas.openxmlformats.org/officeDocument/2006/relationships/image" Target="../media/image107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0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84.png"/><Relationship Id="rId5" Type="http://schemas.openxmlformats.org/officeDocument/2006/relationships/image" Target="../media/image108.png"/><Relationship Id="rId10" Type="http://schemas.openxmlformats.org/officeDocument/2006/relationships/image" Target="../media/image83.png"/><Relationship Id="rId4" Type="http://schemas.openxmlformats.org/officeDocument/2006/relationships/image" Target="../media/image107.png"/><Relationship Id="rId9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119.png"/><Relationship Id="rId5" Type="http://schemas.openxmlformats.org/officeDocument/2006/relationships/image" Target="../media/image115.png"/><Relationship Id="rId15" Type="http://schemas.openxmlformats.org/officeDocument/2006/relationships/image" Target="../media/image123.png"/><Relationship Id="rId10" Type="http://schemas.openxmlformats.org/officeDocument/2006/relationships/image" Target="../media/image85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128.png"/><Relationship Id="rId5" Type="http://schemas.openxmlformats.org/officeDocument/2006/relationships/image" Target="../media/image115.png"/><Relationship Id="rId15" Type="http://schemas.openxmlformats.org/officeDocument/2006/relationships/image" Target="../media/image123.png"/><Relationship Id="rId10" Type="http://schemas.openxmlformats.org/officeDocument/2006/relationships/image" Target="../media/image85.png"/><Relationship Id="rId4" Type="http://schemas.openxmlformats.org/officeDocument/2006/relationships/image" Target="../media/image127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32.png"/><Relationship Id="rId18" Type="http://schemas.openxmlformats.org/officeDocument/2006/relationships/image" Target="../media/image126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131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130.png"/><Relationship Id="rId5" Type="http://schemas.openxmlformats.org/officeDocument/2006/relationships/image" Target="../media/image115.png"/><Relationship Id="rId15" Type="http://schemas.openxmlformats.org/officeDocument/2006/relationships/image" Target="../media/image123.png"/><Relationship Id="rId10" Type="http://schemas.openxmlformats.org/officeDocument/2006/relationships/image" Target="../media/image85.png"/><Relationship Id="rId4" Type="http://schemas.openxmlformats.org/officeDocument/2006/relationships/image" Target="../media/image129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96.png"/><Relationship Id="rId5" Type="http://schemas.openxmlformats.org/officeDocument/2006/relationships/image" Target="../media/image88.png"/><Relationship Id="rId10" Type="http://schemas.openxmlformats.org/officeDocument/2006/relationships/image" Target="../media/image137.png"/><Relationship Id="rId4" Type="http://schemas.openxmlformats.org/officeDocument/2006/relationships/image" Target="../media/image87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88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4.png"/><Relationship Id="rId4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6.png"/><Relationship Id="rId4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6.png"/><Relationship Id="rId4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6.png"/><Relationship Id="rId4" Type="http://schemas.openxmlformats.org/officeDocument/2006/relationships/image" Target="../media/image1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8.pn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8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04387"/>
            <a:ext cx="9144000" cy="1470025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b="1" dirty="0"/>
              <a:t>Individual Fairness for Graph Neural Networks: A Ranking based Approach</a:t>
            </a:r>
            <a:endParaRPr lang="en-US" sz="3600" b="1" i="1" dirty="0">
              <a:latin typeface="Georgia" panose="02040502050405020303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38200" y="4169623"/>
            <a:ext cx="7620000" cy="1752600"/>
          </a:xfrm>
        </p:spPr>
        <p:txBody>
          <a:bodyPr/>
          <a:lstStyle/>
          <a:p>
            <a:r>
              <a:rPr lang="en-US" sz="24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Yushun Dong</a:t>
            </a:r>
            <a:endParaRPr lang="en-US" sz="3600" baseline="30000" dirty="0">
              <a:latin typeface="Georgia" panose="02040502050405020303" pitchFamily="18" charset="0"/>
              <a:ea typeface="Times New Roman" charset="0"/>
              <a:cs typeface="Times New Roman" charset="0"/>
            </a:endParaRPr>
          </a:p>
          <a:p>
            <a:r>
              <a:rPr lang="en-US" sz="2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University of Virginia</a:t>
            </a:r>
          </a:p>
          <a:p>
            <a:r>
              <a:rPr lang="en-US" sz="2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0</a:t>
            </a:r>
            <a:r>
              <a:rPr lang="en-US" altLang="zh-CN" sz="2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6</a:t>
            </a:r>
            <a:r>
              <a:rPr lang="en-US" sz="2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/</a:t>
            </a:r>
            <a:r>
              <a:rPr lang="en-US" altLang="zh-CN" sz="2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20</a:t>
            </a:r>
            <a:r>
              <a:rPr lang="en-US" sz="2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/2021</a:t>
            </a:r>
          </a:p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F3C4BC-FEA7-9448-86A7-507E89B7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3200"/>
            <a:ext cx="9144000" cy="304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A9B429-D3B4-0043-BBCC-185D1D8BA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971800" cy="1470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C76A5-FF55-5F4B-B7E9-3A23207DB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62" y="0"/>
            <a:ext cx="2971800" cy="1470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F39AFD-996C-BD41-9AD5-4E869F9E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82097"/>
            <a:ext cx="1409593" cy="502686"/>
          </a:xfrm>
          <a:prstGeom prst="rect">
            <a:avLst/>
          </a:prstGeom>
        </p:spPr>
      </p:pic>
      <p:pic>
        <p:nvPicPr>
          <p:cNvPr id="11" name="图片 10" descr="图片包含 游戏机, 建筑, 围栏&#10;&#10;描述已自动生成">
            <a:extLst>
              <a:ext uri="{FF2B5EF4-FFF2-40B4-BE49-F238E27FC236}">
                <a16:creationId xmlns:a16="http://schemas.microsoft.com/office/drawing/2014/main" id="{BF49E6FC-0A85-6440-B8FB-24AE8C5E18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2000"/>
          </a:blip>
          <a:stretch>
            <a:fillRect/>
          </a:stretch>
        </p:blipFill>
        <p:spPr>
          <a:xfrm>
            <a:off x="4733916" y="2049806"/>
            <a:ext cx="4410084" cy="44979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2F06FE-FC4C-1F44-A81B-BABE07EAD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4F8063C-F6D3-0344-868F-070BEDBF5BE4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70C828-8E4D-2244-BB11-0B0729FC87BC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18DCE46-17CF-F543-83B5-B3573C57D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BA7B7F9-D19F-A24B-9CD3-43F8CABF0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324A0D9-D1AB-6949-B03C-3ACA14FDE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135D2E5-A480-6441-A479-1FC1F299432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8B4D9EC-78C0-8F4E-8961-5207FB9FDCB7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D556158-F653-3145-A95D-02477C06DD62}"/>
              </a:ext>
            </a:extLst>
          </p:cNvPr>
          <p:cNvSpPr txBox="1"/>
          <p:nvPr/>
        </p:nvSpPr>
        <p:spPr>
          <a:xfrm>
            <a:off x="8800873" y="6525725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5418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686311" y="2824174"/>
            <a:ext cx="5638776" cy="781104"/>
          </a:xfrm>
          <a:prstGeom prst="horizontalScroll">
            <a:avLst/>
          </a:prstGeom>
          <a:solidFill>
            <a:srgbClr val="D8CB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Existing Problems &amp; Challenges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686311" y="1228374"/>
            <a:ext cx="5638798" cy="781104"/>
          </a:xfrm>
          <a:prstGeom prst="horizontalScroll">
            <a:avLst/>
          </a:prstGeom>
          <a:solidFill>
            <a:srgbClr val="9DA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Background Introduction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1686288" y="3642823"/>
            <a:ext cx="5638799" cy="781104"/>
          </a:xfrm>
          <a:prstGeom prst="horizontalScroll">
            <a:avLst/>
          </a:prstGeom>
          <a:solidFill>
            <a:srgbClr val="DBDB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Our Solutions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1686287" y="4461472"/>
            <a:ext cx="5638799" cy="781104"/>
          </a:xfrm>
          <a:prstGeom prst="horizontalScroll">
            <a:avLst/>
          </a:prstGeom>
          <a:solidFill>
            <a:srgbClr val="A6A6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Experiments &amp; Conclusion</a:t>
            </a:r>
          </a:p>
        </p:txBody>
      </p:sp>
      <p:sp>
        <p:nvSpPr>
          <p:cNvPr id="8" name="Horizontal Scroll 7"/>
          <p:cNvSpPr/>
          <p:nvPr/>
        </p:nvSpPr>
        <p:spPr>
          <a:xfrm>
            <a:off x="1686311" y="2047023"/>
            <a:ext cx="5638799" cy="739606"/>
          </a:xfrm>
          <a:prstGeom prst="horizontalScroll">
            <a:avLst/>
          </a:prstGeom>
          <a:solidFill>
            <a:srgbClr val="A2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Previous Works</a:t>
            </a:r>
          </a:p>
        </p:txBody>
      </p:sp>
      <p:pic>
        <p:nvPicPr>
          <p:cNvPr id="9" name="Picture 6" descr="Image result for arrow bottomlef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9499">
            <a:off x="7648192" y="1841902"/>
            <a:ext cx="974725" cy="909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16" name="Horizontal Scroll 6">
            <a:extLst>
              <a:ext uri="{FF2B5EF4-FFF2-40B4-BE49-F238E27FC236}">
                <a16:creationId xmlns:a16="http://schemas.microsoft.com/office/drawing/2014/main" id="{CE27443F-14A5-B04B-BB5B-66EBDC5E6BA3}"/>
              </a:ext>
            </a:extLst>
          </p:cNvPr>
          <p:cNvSpPr/>
          <p:nvPr/>
        </p:nvSpPr>
        <p:spPr>
          <a:xfrm>
            <a:off x="1676400" y="5280121"/>
            <a:ext cx="5638799" cy="781104"/>
          </a:xfrm>
          <a:prstGeom prst="horizontalScroll">
            <a:avLst/>
          </a:prstGeom>
          <a:solidFill>
            <a:srgbClr val="B6C4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320F3A0-7D9C-6A49-92E0-02F073038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59222E-D366-1E49-97DB-E7A9D4D70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98C39F3-273A-C74D-BE5B-10E02C377078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D6DE18-5532-244D-A560-A41A4DA86590}"/>
              </a:ext>
            </a:extLst>
          </p:cNvPr>
          <p:cNvSpPr txBox="1"/>
          <p:nvPr/>
        </p:nvSpPr>
        <p:spPr>
          <a:xfrm>
            <a:off x="8800873" y="6525725"/>
            <a:ext cx="429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10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F6FBF-2377-BB47-BE28-EE99D1FAE793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70204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</a:t>
            </a:r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AA9D4C-286F-9F44-9566-76B21FD4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36" y="3298258"/>
            <a:ext cx="2408318" cy="26369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BA7B36-4772-6B4D-B096-D0F009E351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38" t="28679" r="7437" b="46464"/>
          <a:stretch/>
        </p:blipFill>
        <p:spPr>
          <a:xfrm>
            <a:off x="5155007" y="3952632"/>
            <a:ext cx="3175591" cy="13255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7042E1E-60CE-7B42-BD36-01D3FDD0A25E}"/>
              </a:ext>
            </a:extLst>
          </p:cNvPr>
          <p:cNvSpPr txBox="1"/>
          <p:nvPr/>
        </p:nvSpPr>
        <p:spPr>
          <a:xfrm>
            <a:off x="6970691" y="545101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Input distance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ECD1F8-5D3F-F74E-9F8A-6A82BA9F9459}"/>
              </a:ext>
            </a:extLst>
          </p:cNvPr>
          <p:cNvSpPr txBox="1"/>
          <p:nvPr/>
        </p:nvSpPr>
        <p:spPr>
          <a:xfrm>
            <a:off x="6817038" y="3990190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Lipschitz constant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07B9C7-3DB0-254E-8110-AFCF87CDE85D}"/>
              </a:ext>
            </a:extLst>
          </p:cNvPr>
          <p:cNvSpPr txBox="1"/>
          <p:nvPr/>
        </p:nvSpPr>
        <p:spPr>
          <a:xfrm>
            <a:off x="4925696" y="5451019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Output distance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D3E8A4C-5485-4445-BFEA-22F0C846AE7E}"/>
              </a:ext>
            </a:extLst>
          </p:cNvPr>
          <p:cNvCxnSpPr>
            <a:cxnSpLocks/>
          </p:cNvCxnSpPr>
          <p:nvPr/>
        </p:nvCxnSpPr>
        <p:spPr>
          <a:xfrm>
            <a:off x="5475459" y="5176387"/>
            <a:ext cx="0" cy="381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394CF38-EC3A-E144-AA4F-66B546F3B6C2}"/>
              </a:ext>
            </a:extLst>
          </p:cNvPr>
          <p:cNvCxnSpPr>
            <a:cxnSpLocks/>
          </p:cNvCxnSpPr>
          <p:nvPr/>
        </p:nvCxnSpPr>
        <p:spPr>
          <a:xfrm>
            <a:off x="7222741" y="5146331"/>
            <a:ext cx="0" cy="381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5C7D835-6C16-C94A-80A2-7A7A5720E153}"/>
              </a:ext>
            </a:extLst>
          </p:cNvPr>
          <p:cNvCxnSpPr>
            <a:cxnSpLocks/>
          </p:cNvCxnSpPr>
          <p:nvPr/>
        </p:nvCxnSpPr>
        <p:spPr>
          <a:xfrm flipV="1">
            <a:off x="7027404" y="4401038"/>
            <a:ext cx="0" cy="422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图片包含 图标&#10;&#10;描述已自动生成">
            <a:extLst>
              <a:ext uri="{FF2B5EF4-FFF2-40B4-BE49-F238E27FC236}">
                <a16:creationId xmlns:a16="http://schemas.microsoft.com/office/drawing/2014/main" id="{C3B02B44-A8BF-BB49-8C93-4F88D524D7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43" t="1427" r="1841" b="82798"/>
          <a:stretch/>
        </p:blipFill>
        <p:spPr>
          <a:xfrm>
            <a:off x="6254297" y="4044983"/>
            <a:ext cx="607456" cy="608129"/>
          </a:xfrm>
          <a:prstGeom prst="rect">
            <a:avLst/>
          </a:prstGeom>
        </p:spPr>
      </p:pic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E4839A11-AF8B-2142-B6FB-8C841D0548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5338440" y="4046024"/>
            <a:ext cx="595706" cy="608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6FBDD1-5C0D-6E48-A394-7354DD4B64CF}"/>
                  </a:ext>
                </a:extLst>
              </p:cNvPr>
              <p:cNvSpPr txBox="1"/>
              <p:nvPr/>
            </p:nvSpPr>
            <p:spPr>
              <a:xfrm>
                <a:off x="6178538" y="3960511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6FBDD1-5C0D-6E48-A394-7354DD4B6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38" y="3960511"/>
                <a:ext cx="37542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37ECAB-E1BE-B549-BEAE-1578D362A012}"/>
                  </a:ext>
                </a:extLst>
              </p:cNvPr>
              <p:cNvSpPr txBox="1"/>
              <p:nvPr/>
            </p:nvSpPr>
            <p:spPr>
              <a:xfrm>
                <a:off x="5260869" y="3961309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37ECAB-E1BE-B549-BEAE-1578D362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69" y="3961309"/>
                <a:ext cx="37542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3ECD419-859B-EB4B-8AFE-0368413B8640}"/>
              </a:ext>
            </a:extLst>
          </p:cNvPr>
          <p:cNvSpPr txBox="1"/>
          <p:nvPr/>
        </p:nvSpPr>
        <p:spPr>
          <a:xfrm>
            <a:off x="5029200" y="3393150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Lipschitz condition: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95DFF0CC-6F1B-DD45-8B67-7CB34B0C9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799"/>
                <a:ext cx="8382000" cy="218132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200">
                    <a:solidFill>
                      <a:srgbClr val="7030A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Georgia" panose="02040502050405020303" pitchFamily="18" charset="0"/>
                    <a:ea typeface="Times New Roman" charset="0"/>
                    <a:cs typeface="Times New Roman" charset="0"/>
                  </a:rPr>
                  <a:t>[Kang et al., 2020] </a:t>
                </a:r>
                <a:r>
                  <a:rPr lang="en-US" altLang="zh-CN" sz="2200">
                    <a:solidFill>
                      <a:schemeClr val="tx1"/>
                    </a:solidFill>
                    <a:latin typeface="Georgia" panose="02040502050405020303" pitchFamily="18" charset="0"/>
                    <a:ea typeface="Times New Roman" charset="0"/>
                    <a:cs typeface="Times New Roman" charset="0"/>
                  </a:rPr>
                  <a:t>formulate the individual  fairness optimization problem in graphs based on </a:t>
                </a:r>
                <a:r>
                  <a:rPr kumimoji="1" lang="en-US" altLang="zh-CN" i="1">
                    <a:solidFill>
                      <a:schemeClr val="tx1"/>
                    </a:solidFill>
                  </a:rPr>
                  <a:t>Lipschitz condition.</a:t>
                </a:r>
                <a:endParaRPr kumimoji="1" lang="zh-CN" altLang="en-US">
                  <a:solidFill>
                    <a:schemeClr val="tx1"/>
                  </a:solidFill>
                </a:endParaRPr>
              </a:p>
              <a:p>
                <a:endParaRPr lang="en-US" altLang="zh-CN" sz="2200">
                  <a:solidFill>
                    <a:schemeClr val="tx1"/>
                  </a:solidFill>
                  <a:latin typeface="Georgia" panose="02040502050405020303" pitchFamily="18" charset="0"/>
                  <a:ea typeface="Times New Roman" charset="0"/>
                  <a:cs typeface="Times New Roman" charset="0"/>
                </a:endParaRPr>
              </a:p>
              <a:p>
                <a:r>
                  <a:rPr lang="en-US" altLang="zh-CN" sz="2200">
                    <a:solidFill>
                      <a:schemeClr val="tx1"/>
                    </a:solidFill>
                    <a:latin typeface="Georgia" panose="02040502050405020303" pitchFamily="18" charset="0"/>
                    <a:ea typeface="Times New Roman" charset="0"/>
                    <a:cs typeface="Times New Roman" charset="0"/>
                  </a:rPr>
                  <a:t>Output distance between pairs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≤</m:t>
                    </m:r>
                  </m:oMath>
                </a14:m>
                <a:r>
                  <a:rPr lang="en-US" altLang="zh-CN" sz="2200">
                    <a:solidFill>
                      <a:schemeClr val="tx1"/>
                    </a:solidFill>
                    <a:latin typeface="Georgia" panose="02040502050405020303" pitchFamily="18" charset="0"/>
                    <a:ea typeface="Times New Roman" charset="0"/>
                    <a:cs typeface="Times New Roman" charset="0"/>
                  </a:rPr>
                  <a:t> scaled </a:t>
                </a:r>
                <a:r>
                  <a:rPr lang="en-US" altLang="zh-CN">
                    <a:solidFill>
                      <a:schemeClr val="tx1"/>
                    </a:solidFill>
                    <a:ea typeface="Times New Roman" charset="0"/>
                    <a:cs typeface="Times New Roman" charset="0"/>
                  </a:rPr>
                  <a:t>input distance between pairs : similar people are treated similarly.</a:t>
                </a:r>
                <a:endParaRPr lang="en-US" altLang="zh-CN" sz="2200">
                  <a:solidFill>
                    <a:schemeClr val="tx1"/>
                  </a:solidFill>
                  <a:latin typeface="Georgia" panose="02040502050405020303" pitchFamily="18" charset="0"/>
                  <a:ea typeface="Times New Roman" charset="0"/>
                  <a:cs typeface="Times New Roman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95DFF0CC-6F1B-DD45-8B67-7CB34B0C9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799"/>
                <a:ext cx="8382000" cy="2181324"/>
              </a:xfrm>
              <a:blipFill>
                <a:blip r:embed="rId9"/>
                <a:stretch>
                  <a:fillRect l="-945" t="-2235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46930E6-2748-5140-AC5B-FF8234C30C9E}"/>
              </a:ext>
            </a:extLst>
          </p:cNvPr>
          <p:cNvSpPr txBox="1"/>
          <p:nvPr/>
        </p:nvSpPr>
        <p:spPr>
          <a:xfrm>
            <a:off x="609600" y="6161378"/>
            <a:ext cx="620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  <a:ea typeface="Times New Roman" charset="0"/>
                <a:cs typeface="Times New Roman" charset="0"/>
              </a:rPr>
              <a:t>[Kang et al., 2020] </a:t>
            </a:r>
            <a:r>
              <a:rPr lang="en-US" altLang="zh-CN" sz="900">
                <a:latin typeface="Georgia" panose="02040502050405020303" pitchFamily="18" charset="0"/>
              </a:rPr>
              <a:t>Kang J, He J, </a:t>
            </a:r>
            <a:r>
              <a:rPr lang="en-US" altLang="zh-CN" sz="900" err="1">
                <a:latin typeface="Georgia" panose="02040502050405020303" pitchFamily="18" charset="0"/>
              </a:rPr>
              <a:t>Maciejewski</a:t>
            </a:r>
            <a:r>
              <a:rPr lang="en-US" altLang="zh-CN" sz="900">
                <a:latin typeface="Georgia" panose="02040502050405020303" pitchFamily="18" charset="0"/>
              </a:rPr>
              <a:t> R, et al. </a:t>
            </a:r>
            <a:r>
              <a:rPr lang="en-US" altLang="zh-CN" sz="900" err="1">
                <a:latin typeface="Georgia" panose="02040502050405020303" pitchFamily="18" charset="0"/>
              </a:rPr>
              <a:t>InFoRM</a:t>
            </a:r>
            <a:r>
              <a:rPr lang="en-US" altLang="zh-CN" sz="900">
                <a:latin typeface="Georgia" panose="02040502050405020303" pitchFamily="18" charset="0"/>
              </a:rPr>
              <a:t>: Individual Fairness on Graph Mining[C]//Proceedings of the 26th ACM SIGKDD International Conference on Knowledge Discovery &amp; Data Mining. 2020: 379-389.</a:t>
            </a:r>
            <a:endParaRPr kumimoji="1" lang="zh-CN" altLang="en-US" sz="900">
              <a:latin typeface="Georgia" panose="02040502050405020303" pitchFamily="18" charset="0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27F89EF-2D04-7D46-8C8B-D75802C8C8F1}"/>
              </a:ext>
            </a:extLst>
          </p:cNvPr>
          <p:cNvCxnSpPr>
            <a:cxnSpLocks/>
          </p:cNvCxnSpPr>
          <p:nvPr/>
        </p:nvCxnSpPr>
        <p:spPr>
          <a:xfrm>
            <a:off x="3733800" y="4572000"/>
            <a:ext cx="106680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25289F00-077F-2D4D-8FD3-6220ACF0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1DD04C5-C4D9-BD41-9E24-C90390AE8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8135117-F692-9640-8DCC-43DC723408F3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E0E1541-64A0-B948-8BF1-6B39DE57B8E7}"/>
              </a:ext>
            </a:extLst>
          </p:cNvPr>
          <p:cNvSpPr txBox="1"/>
          <p:nvPr/>
        </p:nvSpPr>
        <p:spPr>
          <a:xfrm>
            <a:off x="8800873" y="6525725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11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D76820C-F260-3B4C-AB5E-F8B852500559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67586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</a:t>
            </a:r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95DFF0CC-6F1B-DD45-8B67-7CB34B0C9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799"/>
                <a:ext cx="8382000" cy="218132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200">
                    <a:solidFill>
                      <a:schemeClr val="tx1"/>
                    </a:solidFill>
                    <a:latin typeface="Georgia" panose="02040502050405020303" pitchFamily="18" charset="0"/>
                    <a:ea typeface="Times New Roman" charset="0"/>
                    <a:cs typeface="Times New Roman" charset="0"/>
                  </a:rPr>
                  <a:t>Here </a:t>
                </a:r>
                <a:r>
                  <a:rPr kumimoji="1" lang="en-US" altLang="zh-CN"/>
                  <a:t>the oracle similarity matrix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𝐒</m:t>
                    </m:r>
                  </m:oMath>
                </a14:m>
                <a:r>
                  <a:rPr kumimoji="1" lang="en-US" altLang="zh-CN"/>
                  <a:t> is given as side information.</a:t>
                </a:r>
                <a:endParaRPr kumimoji="1" lang="zh-CN" altLang="en-US"/>
              </a:p>
              <a:p>
                <a:endParaRPr lang="en-US" altLang="zh-CN" sz="2200">
                  <a:solidFill>
                    <a:schemeClr val="tx1"/>
                  </a:solidFill>
                  <a:latin typeface="Georgia" panose="02040502050405020303" pitchFamily="18" charset="0"/>
                  <a:ea typeface="Times New Roman" charset="0"/>
                  <a:cs typeface="Times New Roman" charset="0"/>
                </a:endParaRPr>
              </a:p>
              <a:p>
                <a:r>
                  <a:rPr lang="en-US" altLang="zh-CN" sz="2200">
                    <a:solidFill>
                      <a:schemeClr val="tx1"/>
                    </a:solidFill>
                    <a:latin typeface="Georgia" panose="02040502050405020303" pitchFamily="18" charset="0"/>
                    <a:ea typeface="Times New Roman" charset="0"/>
                    <a:cs typeface="Times New Roman" charset="0"/>
                  </a:rPr>
                  <a:t>Output distance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ℓ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ea typeface="Times New Roman" charset="0"/>
                    <a:cs typeface="Times New Roman" charset="0"/>
                  </a:rPr>
                  <a:t> distance between output vectors</a:t>
                </a:r>
                <a:r>
                  <a:rPr lang="en-US" altLang="zh-CN" sz="2200">
                    <a:solidFill>
                      <a:schemeClr val="tx1"/>
                    </a:solidFill>
                    <a:latin typeface="Georgia" panose="02040502050405020303" pitchFamily="18" charset="0"/>
                    <a:ea typeface="Times New Roman" charset="0"/>
                    <a:cs typeface="Times New Roman" charset="0"/>
                  </a:rPr>
                  <a:t>;</a:t>
                </a:r>
                <a:endParaRPr lang="en-US" altLang="zh-CN">
                  <a:solidFill>
                    <a:schemeClr val="tx1"/>
                  </a:solidFill>
                  <a:ea typeface="Times New Roman" charset="0"/>
                  <a:cs typeface="Times New Roman" charset="0"/>
                </a:endParaRPr>
              </a:p>
              <a:p>
                <a:endParaRPr lang="en-US" altLang="zh-CN" sz="2200">
                  <a:solidFill>
                    <a:schemeClr val="tx1"/>
                  </a:solidFill>
                  <a:latin typeface="Georgia" panose="02040502050405020303" pitchFamily="18" charset="0"/>
                  <a:ea typeface="Times New Roman" charset="0"/>
                  <a:cs typeface="Times New Roman" charset="0"/>
                </a:endParaRPr>
              </a:p>
              <a:p>
                <a:r>
                  <a:rPr lang="en-US" altLang="zh-CN">
                    <a:solidFill>
                      <a:schemeClr val="tx1"/>
                    </a:solidFill>
                    <a:ea typeface="Times New Roman" charset="0"/>
                    <a:cs typeface="Times New Roman" charset="0"/>
                  </a:rPr>
                  <a:t>Input distance: inverse of similarity between individual pairs;</a:t>
                </a:r>
                <a:endParaRPr lang="en-US" altLang="zh-CN" sz="2200">
                  <a:solidFill>
                    <a:schemeClr val="tx1"/>
                  </a:solidFill>
                  <a:latin typeface="Georgia" panose="02040502050405020303" pitchFamily="18" charset="0"/>
                  <a:ea typeface="Times New Roman" charset="0"/>
                  <a:cs typeface="Times New Roman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95DFF0CC-6F1B-DD45-8B67-7CB34B0C9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799"/>
                <a:ext cx="8382000" cy="2181324"/>
              </a:xfrm>
              <a:blipFill>
                <a:blip r:embed="rId4"/>
                <a:stretch>
                  <a:fillRect l="-800" t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00CBA9D8-6A24-BA46-B996-429A9CEA9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26" y="4237015"/>
            <a:ext cx="3757116" cy="61729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C216F17-B448-A142-97CC-0159DBBF85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038" t="28679" r="7437" b="46464"/>
          <a:stretch/>
        </p:blipFill>
        <p:spPr>
          <a:xfrm>
            <a:off x="5155007" y="3952632"/>
            <a:ext cx="3175591" cy="132556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1C23F859-88E7-A243-B5D4-3ABEA7E16311}"/>
              </a:ext>
            </a:extLst>
          </p:cNvPr>
          <p:cNvSpPr txBox="1"/>
          <p:nvPr/>
        </p:nvSpPr>
        <p:spPr>
          <a:xfrm>
            <a:off x="6970691" y="545101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Input distance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974620A-1595-2844-8229-12BE2549EFA9}"/>
              </a:ext>
            </a:extLst>
          </p:cNvPr>
          <p:cNvSpPr txBox="1"/>
          <p:nvPr/>
        </p:nvSpPr>
        <p:spPr>
          <a:xfrm>
            <a:off x="6817038" y="3990190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Lipschitz constant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93DA8C5-FA47-2546-A8AD-19D7BB8E7098}"/>
              </a:ext>
            </a:extLst>
          </p:cNvPr>
          <p:cNvSpPr txBox="1"/>
          <p:nvPr/>
        </p:nvSpPr>
        <p:spPr>
          <a:xfrm>
            <a:off x="4925696" y="5451019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Output distance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E98A504-AD42-344D-9E1A-30D44604162F}"/>
              </a:ext>
            </a:extLst>
          </p:cNvPr>
          <p:cNvCxnSpPr>
            <a:cxnSpLocks/>
          </p:cNvCxnSpPr>
          <p:nvPr/>
        </p:nvCxnSpPr>
        <p:spPr>
          <a:xfrm>
            <a:off x="5475459" y="5176387"/>
            <a:ext cx="0" cy="381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37B79C8-AA07-E748-A87E-09BFF09B0A28}"/>
              </a:ext>
            </a:extLst>
          </p:cNvPr>
          <p:cNvCxnSpPr>
            <a:cxnSpLocks/>
          </p:cNvCxnSpPr>
          <p:nvPr/>
        </p:nvCxnSpPr>
        <p:spPr>
          <a:xfrm>
            <a:off x="7222741" y="5146331"/>
            <a:ext cx="0" cy="381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0F74949D-5DD6-E74F-A170-0A2B5C836862}"/>
              </a:ext>
            </a:extLst>
          </p:cNvPr>
          <p:cNvCxnSpPr>
            <a:cxnSpLocks/>
          </p:cNvCxnSpPr>
          <p:nvPr/>
        </p:nvCxnSpPr>
        <p:spPr>
          <a:xfrm flipV="1">
            <a:off x="7027404" y="4401038"/>
            <a:ext cx="0" cy="422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 descr="图片包含 图标&#10;&#10;描述已自动生成">
            <a:extLst>
              <a:ext uri="{FF2B5EF4-FFF2-40B4-BE49-F238E27FC236}">
                <a16:creationId xmlns:a16="http://schemas.microsoft.com/office/drawing/2014/main" id="{BD3FF11D-9962-FB42-A910-182245C781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43" t="1427" r="1841" b="82798"/>
          <a:stretch/>
        </p:blipFill>
        <p:spPr>
          <a:xfrm>
            <a:off x="6254297" y="4044983"/>
            <a:ext cx="607456" cy="608129"/>
          </a:xfrm>
          <a:prstGeom prst="rect">
            <a:avLst/>
          </a:prstGeom>
        </p:spPr>
      </p:pic>
      <p:pic>
        <p:nvPicPr>
          <p:cNvPr id="35" name="图片 34" descr="图片包含 图标&#10;&#10;描述已自动生成">
            <a:extLst>
              <a:ext uri="{FF2B5EF4-FFF2-40B4-BE49-F238E27FC236}">
                <a16:creationId xmlns:a16="http://schemas.microsoft.com/office/drawing/2014/main" id="{FC1079F3-38A3-ED47-8AD3-9535FE3B18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9" t="33642" r="65707" b="50425"/>
          <a:stretch/>
        </p:blipFill>
        <p:spPr>
          <a:xfrm>
            <a:off x="5338440" y="4046024"/>
            <a:ext cx="595706" cy="608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2078E2D-8BF3-8545-921B-63FF3F627562}"/>
                  </a:ext>
                </a:extLst>
              </p:cNvPr>
              <p:cNvSpPr txBox="1"/>
              <p:nvPr/>
            </p:nvSpPr>
            <p:spPr>
              <a:xfrm>
                <a:off x="6178538" y="3960511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2078E2D-8BF3-8545-921B-63FF3F627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38" y="3960511"/>
                <a:ext cx="3754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29DA258-396E-074D-B756-B1AE251D403C}"/>
                  </a:ext>
                </a:extLst>
              </p:cNvPr>
              <p:cNvSpPr txBox="1"/>
              <p:nvPr/>
            </p:nvSpPr>
            <p:spPr>
              <a:xfrm>
                <a:off x="5260869" y="3961309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29DA258-396E-074D-B756-B1AE251D4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69" y="3961309"/>
                <a:ext cx="3754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45FD7357-9233-8642-BB78-E56EA2A174F6}"/>
              </a:ext>
            </a:extLst>
          </p:cNvPr>
          <p:cNvSpPr txBox="1"/>
          <p:nvPr/>
        </p:nvSpPr>
        <p:spPr>
          <a:xfrm>
            <a:off x="5029200" y="3393150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Lipschitz condition: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46E4430-739C-5946-98AC-1FABD45DEE7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35142" y="4545663"/>
            <a:ext cx="69405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3E07184C-5E6C-E949-829D-3FA586E36E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232" y="5241270"/>
            <a:ext cx="4401901" cy="850609"/>
          </a:xfrm>
          <a:prstGeom prst="rect">
            <a:avLst/>
          </a:prstGeom>
        </p:spPr>
      </p:pic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AB722CD-71DE-2D49-902F-C44F4E3EA764}"/>
              </a:ext>
            </a:extLst>
          </p:cNvPr>
          <p:cNvCxnSpPr>
            <a:cxnSpLocks/>
          </p:cNvCxnSpPr>
          <p:nvPr/>
        </p:nvCxnSpPr>
        <p:spPr>
          <a:xfrm>
            <a:off x="2362200" y="4823180"/>
            <a:ext cx="0" cy="651833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D3D3E89D-34F9-3847-95DD-6A0394B1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D372231-5C22-C342-BC80-42C87D4F3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CFE709A4-80CE-6447-B728-92968324FFB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D52F10D-18A5-3242-95DE-748E3035E750}"/>
              </a:ext>
            </a:extLst>
          </p:cNvPr>
          <p:cNvSpPr txBox="1"/>
          <p:nvPr/>
        </p:nvSpPr>
        <p:spPr>
          <a:xfrm>
            <a:off x="8800873" y="6525725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12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DE14A51-DE88-DF42-A3BC-E5900BAC1E37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47635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</a:t>
            </a:r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AC485D03-0482-744D-A0ED-BB831A425181}"/>
              </a:ext>
            </a:extLst>
          </p:cNvPr>
          <p:cNvCxnSpPr>
            <a:cxnSpLocks/>
          </p:cNvCxnSpPr>
          <p:nvPr/>
        </p:nvCxnSpPr>
        <p:spPr>
          <a:xfrm>
            <a:off x="1705615" y="4015108"/>
            <a:ext cx="564081" cy="564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255D3C77-3124-A848-9A65-6E97E1F8772E}"/>
              </a:ext>
            </a:extLst>
          </p:cNvPr>
          <p:cNvCxnSpPr>
            <a:cxnSpLocks/>
          </p:cNvCxnSpPr>
          <p:nvPr/>
        </p:nvCxnSpPr>
        <p:spPr>
          <a:xfrm flipV="1">
            <a:off x="2400727" y="4170927"/>
            <a:ext cx="600183" cy="4537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 descr="图片包含 图标&#10;&#10;描述已自动生成">
            <a:extLst>
              <a:ext uri="{FF2B5EF4-FFF2-40B4-BE49-F238E27FC236}">
                <a16:creationId xmlns:a16="http://schemas.microsoft.com/office/drawing/2014/main" id="{7DA68CBF-C1D9-A847-92E3-76CA492B4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11" t="66847" r="1974" b="17378"/>
          <a:stretch/>
        </p:blipFill>
        <p:spPr>
          <a:xfrm>
            <a:off x="2803096" y="3919623"/>
            <a:ext cx="443606" cy="444097"/>
          </a:xfrm>
          <a:prstGeom prst="rect">
            <a:avLst/>
          </a:prstGeom>
        </p:spPr>
      </p:pic>
      <p:pic>
        <p:nvPicPr>
          <p:cNvPr id="37" name="图片 36" descr="图片包含 图标&#10;&#10;描述已自动生成">
            <a:extLst>
              <a:ext uri="{FF2B5EF4-FFF2-40B4-BE49-F238E27FC236}">
                <a16:creationId xmlns:a16="http://schemas.microsoft.com/office/drawing/2014/main" id="{162A4C9B-B1B0-8B41-9054-95EDC3F706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9" t="33642" r="65707" b="50425"/>
          <a:stretch/>
        </p:blipFill>
        <p:spPr>
          <a:xfrm>
            <a:off x="1497024" y="3765845"/>
            <a:ext cx="431087" cy="440077"/>
          </a:xfrm>
          <a:prstGeom prst="rect">
            <a:avLst/>
          </a:prstGeom>
        </p:spPr>
      </p:pic>
      <p:pic>
        <p:nvPicPr>
          <p:cNvPr id="38" name="图片 37" descr="图片包含 图标&#10;&#10;描述已自动生成">
            <a:extLst>
              <a:ext uri="{FF2B5EF4-FFF2-40B4-BE49-F238E27FC236}">
                <a16:creationId xmlns:a16="http://schemas.microsoft.com/office/drawing/2014/main" id="{E93464F3-0E6A-184F-A9D6-168E5B9B1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3" t="1427" r="1841" b="82798"/>
          <a:stretch/>
        </p:blipFill>
        <p:spPr>
          <a:xfrm>
            <a:off x="2124567" y="4417419"/>
            <a:ext cx="474474" cy="4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B56268-DC10-794A-9CAA-6DA7567CEBF2}"/>
                  </a:ext>
                </a:extLst>
              </p:cNvPr>
              <p:cNvSpPr/>
              <p:nvPr/>
            </p:nvSpPr>
            <p:spPr>
              <a:xfrm>
                <a:off x="1182719" y="3565291"/>
                <a:ext cx="4955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B56268-DC10-794A-9CAA-6DA7567CE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719" y="3565291"/>
                <a:ext cx="4955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CB8D0F2-B4DC-674C-AF42-CCD5CEF4FD4F}"/>
                  </a:ext>
                </a:extLst>
              </p:cNvPr>
              <p:cNvSpPr/>
              <p:nvPr/>
            </p:nvSpPr>
            <p:spPr>
              <a:xfrm>
                <a:off x="2030694" y="4809645"/>
                <a:ext cx="4955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CB8D0F2-B4DC-674C-AF42-CCD5CEF4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94" y="4809645"/>
                <a:ext cx="495585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D6731C8-DD2D-4C48-B0BF-906DCD714798}"/>
                  </a:ext>
                </a:extLst>
              </p:cNvPr>
              <p:cNvSpPr/>
              <p:nvPr/>
            </p:nvSpPr>
            <p:spPr>
              <a:xfrm>
                <a:off x="3189860" y="3836590"/>
                <a:ext cx="4955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D6731C8-DD2D-4C48-B0BF-906DCD714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860" y="3836590"/>
                <a:ext cx="495585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E5A84F73-7BA8-0543-B236-5AF75CDB2F2B}"/>
              </a:ext>
            </a:extLst>
          </p:cNvPr>
          <p:cNvSpPr/>
          <p:nvPr/>
        </p:nvSpPr>
        <p:spPr>
          <a:xfrm>
            <a:off x="1182719" y="3484751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75FCF14-A391-664C-8C67-90D88FF891FB}"/>
              </a:ext>
            </a:extLst>
          </p:cNvPr>
          <p:cNvSpPr/>
          <p:nvPr/>
        </p:nvSpPr>
        <p:spPr>
          <a:xfrm>
            <a:off x="1406004" y="3484751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1F0BBD7-5EA2-C548-B6D9-ED43AD201A13}"/>
              </a:ext>
            </a:extLst>
          </p:cNvPr>
          <p:cNvSpPr/>
          <p:nvPr/>
        </p:nvSpPr>
        <p:spPr>
          <a:xfrm>
            <a:off x="1629290" y="3484751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AD28433-F6F7-9F4A-9907-B7D7CEDB172C}"/>
              </a:ext>
            </a:extLst>
          </p:cNvPr>
          <p:cNvSpPr/>
          <p:nvPr/>
        </p:nvSpPr>
        <p:spPr>
          <a:xfrm>
            <a:off x="1852575" y="3484751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04A2A4C-E96D-AB48-BCB3-FD69D59451E1}"/>
              </a:ext>
            </a:extLst>
          </p:cNvPr>
          <p:cNvSpPr/>
          <p:nvPr/>
        </p:nvSpPr>
        <p:spPr>
          <a:xfrm>
            <a:off x="3088737" y="3718391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D422AB1-BCBB-E04C-AE05-6D15E17E21D3}"/>
              </a:ext>
            </a:extLst>
          </p:cNvPr>
          <p:cNvSpPr/>
          <p:nvPr/>
        </p:nvSpPr>
        <p:spPr>
          <a:xfrm>
            <a:off x="3312022" y="3718391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EC73E93-EBC8-9D4F-930A-88E89A5A206A}"/>
              </a:ext>
            </a:extLst>
          </p:cNvPr>
          <p:cNvSpPr/>
          <p:nvPr/>
        </p:nvSpPr>
        <p:spPr>
          <a:xfrm>
            <a:off x="3535308" y="3718391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8B99B97-4CBF-D749-B338-C2088CCDA941}"/>
              </a:ext>
            </a:extLst>
          </p:cNvPr>
          <p:cNvSpPr/>
          <p:nvPr/>
        </p:nvSpPr>
        <p:spPr>
          <a:xfrm>
            <a:off x="3758593" y="3718391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DBB8541-697C-744D-97EF-E7364CE9E214}"/>
              </a:ext>
            </a:extLst>
          </p:cNvPr>
          <p:cNvSpPr/>
          <p:nvPr/>
        </p:nvSpPr>
        <p:spPr>
          <a:xfrm>
            <a:off x="2474481" y="4933064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08BFE10-B3B3-6746-8388-F688122D7089}"/>
              </a:ext>
            </a:extLst>
          </p:cNvPr>
          <p:cNvSpPr/>
          <p:nvPr/>
        </p:nvSpPr>
        <p:spPr>
          <a:xfrm>
            <a:off x="2697766" y="4933064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3245F78-B9D5-2E4A-A5F0-E6D38736996A}"/>
              </a:ext>
            </a:extLst>
          </p:cNvPr>
          <p:cNvSpPr/>
          <p:nvPr/>
        </p:nvSpPr>
        <p:spPr>
          <a:xfrm>
            <a:off x="2921052" y="4933064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A5F399D-6F2B-2742-B887-DBB9DBD13404}"/>
              </a:ext>
            </a:extLst>
          </p:cNvPr>
          <p:cNvSpPr/>
          <p:nvPr/>
        </p:nvSpPr>
        <p:spPr>
          <a:xfrm>
            <a:off x="3144337" y="4933064"/>
            <a:ext cx="159716" cy="1597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B0C9FB2-6647-DD42-BCDC-2CFD2681A442}"/>
                  </a:ext>
                </a:extLst>
              </p:cNvPr>
              <p:cNvSpPr txBox="1"/>
              <p:nvPr/>
            </p:nvSpPr>
            <p:spPr>
              <a:xfrm>
                <a:off x="948541" y="5403713"/>
                <a:ext cx="3155475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variation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p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b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sub>
                      </m:sSub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b="1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B0C9FB2-6647-DD42-BCDC-2CFD2681A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41" y="5403713"/>
                <a:ext cx="3155475" cy="374270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0A805B0-FD99-1446-923B-139707FFB11B}"/>
                  </a:ext>
                </a:extLst>
              </p:cNvPr>
              <p:cNvSpPr/>
              <p:nvPr/>
            </p:nvSpPr>
            <p:spPr>
              <a:xfrm>
                <a:off x="1590289" y="4204122"/>
                <a:ext cx="57438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0A805B0-FD99-1446-923B-139707FFB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89" y="4204122"/>
                <a:ext cx="574388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042619EF-17B0-4D49-8EA5-1256DAFC6752}"/>
                  </a:ext>
                </a:extLst>
              </p:cNvPr>
              <p:cNvSpPr/>
              <p:nvPr/>
            </p:nvSpPr>
            <p:spPr>
              <a:xfrm>
                <a:off x="2631197" y="4251047"/>
                <a:ext cx="57971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042619EF-17B0-4D49-8EA5-1256DAFC6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197" y="4251047"/>
                <a:ext cx="579710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>
            <a:extLst>
              <a:ext uri="{FF2B5EF4-FFF2-40B4-BE49-F238E27FC236}">
                <a16:creationId xmlns:a16="http://schemas.microsoft.com/office/drawing/2014/main" id="{9FA14DF4-042B-7747-9BC1-3EAC31DDC2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6513" y="3236361"/>
            <a:ext cx="2408318" cy="2636955"/>
          </a:xfrm>
          <a:prstGeom prst="rect">
            <a:avLst/>
          </a:prstGeom>
        </p:spPr>
      </p:pic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7092F5F8-AB19-0A42-8955-A7BC4EFC5A90}"/>
              </a:ext>
            </a:extLst>
          </p:cNvPr>
          <p:cNvCxnSpPr>
            <a:cxnSpLocks/>
          </p:cNvCxnSpPr>
          <p:nvPr/>
        </p:nvCxnSpPr>
        <p:spPr>
          <a:xfrm>
            <a:off x="4163456" y="4463727"/>
            <a:ext cx="10668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4">
                <a:extLst>
                  <a:ext uri="{FF2B5EF4-FFF2-40B4-BE49-F238E27FC236}">
                    <a16:creationId xmlns:a16="http://schemas.microsoft.com/office/drawing/2014/main" id="{5C57F57E-6F48-084E-8D2E-D538F7752D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799"/>
                <a:ext cx="8382000" cy="218132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𝐒</m:t>
                    </m:r>
                  </m:oMath>
                </a14:m>
                <a:r>
                  <a:rPr lang="en-US" altLang="zh-CN" sz="2200">
                    <a:solidFill>
                      <a:schemeClr val="tx1"/>
                    </a:solidFill>
                    <a:latin typeface="Georgia" panose="02040502050405020303" pitchFamily="18" charset="0"/>
                    <a:ea typeface="Times New Roman" charset="0"/>
                    <a:cs typeface="Times New Roman" charset="0"/>
                  </a:rPr>
                  <a:t> can be regarded as a generalized </a:t>
                </a:r>
                <a14:m>
                  <m:oMath xmlns:m="http://schemas.openxmlformats.org/officeDocument/2006/math">
                    <m:r>
                      <a:rPr lang="en-US" altLang="zh-CN" sz="2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𝐀</m:t>
                    </m:r>
                  </m:oMath>
                </a14:m>
                <a:r>
                  <a:rPr lang="en-US" altLang="zh-CN" sz="2200" b="1">
                    <a:solidFill>
                      <a:schemeClr val="tx1"/>
                    </a:solidFill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200">
                    <a:solidFill>
                      <a:schemeClr val="tx1"/>
                    </a:solidFill>
                    <a:ea typeface="Times New Roman" charset="0"/>
                    <a:cs typeface="Times New Roman" charset="0"/>
                  </a:rPr>
                  <a:t>with weighted edges.</a:t>
                </a:r>
              </a:p>
              <a:p>
                <a:endParaRPr lang="en-US" altLang="zh-CN">
                  <a:solidFill>
                    <a:schemeClr val="tx1"/>
                  </a:solidFill>
                  <a:ea typeface="Times New Roman" charset="0"/>
                  <a:cs typeface="Times New Roman" charset="0"/>
                </a:endParaRPr>
              </a:p>
              <a:p>
                <a:r>
                  <a:rPr lang="en-US" altLang="zh-CN">
                    <a:solidFill>
                      <a:schemeClr val="tx1"/>
                    </a:solidFill>
                    <a:ea typeface="Times New Roman" charset="0"/>
                    <a:cs typeface="Times New Roman" charset="0"/>
                  </a:rPr>
                  <a:t>Promoting individual fairness is e</a:t>
                </a:r>
                <a:r>
                  <a:rPr lang="en-US" altLang="zh-CN" sz="2200">
                    <a:solidFill>
                      <a:schemeClr val="tx1"/>
                    </a:solidFill>
                    <a:latin typeface="Georgia" panose="02040502050405020303" pitchFamily="18" charset="0"/>
                    <a:ea typeface="Times New Roman" charset="0"/>
                    <a:cs typeface="Times New Roman" charset="0"/>
                  </a:rPr>
                  <a:t>quivalent to reducing the total variation for the output 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𝐘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</a:rPr>
                  <a:t>w.r.t.</a:t>
                </a:r>
                <a:r>
                  <a:rPr lang="en-US">
                    <a:solidFill>
                      <a:schemeClr val="tx1"/>
                    </a:solidFill>
                  </a:rPr>
                  <a:t> similarity matrix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𝐒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65" name="Content Placeholder 4">
                <a:extLst>
                  <a:ext uri="{FF2B5EF4-FFF2-40B4-BE49-F238E27FC236}">
                    <a16:creationId xmlns:a16="http://schemas.microsoft.com/office/drawing/2014/main" id="{5C57F57E-6F48-084E-8D2E-D538F7752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799"/>
                <a:ext cx="8382000" cy="2181324"/>
              </a:xfrm>
              <a:blipFill>
                <a:blip r:embed="rId12"/>
                <a:stretch>
                  <a:fillRect l="-800" t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片 65">
            <a:extLst>
              <a:ext uri="{FF2B5EF4-FFF2-40B4-BE49-F238E27FC236}">
                <a16:creationId xmlns:a16="http://schemas.microsoft.com/office/drawing/2014/main" id="{CAE54A48-40B6-F84B-9442-69705545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F21AED77-3D82-3B46-B2DC-2385E35D7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1D49AC8F-C2E3-EC4E-B3CC-82EBDD8369D2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B2962AC-A2CA-2C4A-BE69-C55F3399ACDB}"/>
              </a:ext>
            </a:extLst>
          </p:cNvPr>
          <p:cNvSpPr txBox="1"/>
          <p:nvPr/>
        </p:nvSpPr>
        <p:spPr>
          <a:xfrm>
            <a:off x="8800873" y="6525725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13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472F38-75B1-D341-998B-65C420764AD1}"/>
              </a:ext>
            </a:extLst>
          </p:cNvPr>
          <p:cNvSpPr txBox="1"/>
          <p:nvPr/>
        </p:nvSpPr>
        <p:spPr>
          <a:xfrm>
            <a:off x="2679256" y="604606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A more intuitive understanding.</a:t>
            </a:r>
            <a:endParaRPr kumimoji="1" lang="zh-CN" altLang="en-US" b="1">
              <a:latin typeface="Georgia" panose="02040502050405020303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7D3F9A5-45FC-1E47-9F53-DD671FC52F42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33040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686311" y="2824174"/>
            <a:ext cx="5638776" cy="781104"/>
          </a:xfrm>
          <a:prstGeom prst="horizontalScroll">
            <a:avLst/>
          </a:prstGeom>
          <a:solidFill>
            <a:srgbClr val="D8CB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Existing Problems &amp; Challenges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686311" y="1228374"/>
            <a:ext cx="5638798" cy="781104"/>
          </a:xfrm>
          <a:prstGeom prst="horizontalScroll">
            <a:avLst/>
          </a:prstGeom>
          <a:solidFill>
            <a:srgbClr val="9DA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Background Introduction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1686288" y="3642823"/>
            <a:ext cx="5638799" cy="781104"/>
          </a:xfrm>
          <a:prstGeom prst="horizontalScroll">
            <a:avLst/>
          </a:prstGeom>
          <a:solidFill>
            <a:srgbClr val="DBDB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Our Solutions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1686287" y="4461472"/>
            <a:ext cx="5638799" cy="781104"/>
          </a:xfrm>
          <a:prstGeom prst="horizontalScroll">
            <a:avLst/>
          </a:prstGeom>
          <a:solidFill>
            <a:srgbClr val="A6A6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Experiments &amp; Conclusion</a:t>
            </a:r>
          </a:p>
        </p:txBody>
      </p:sp>
      <p:sp>
        <p:nvSpPr>
          <p:cNvPr id="8" name="Horizontal Scroll 7"/>
          <p:cNvSpPr/>
          <p:nvPr/>
        </p:nvSpPr>
        <p:spPr>
          <a:xfrm>
            <a:off x="1686311" y="2047023"/>
            <a:ext cx="5638799" cy="739606"/>
          </a:xfrm>
          <a:prstGeom prst="horizontalScroll">
            <a:avLst/>
          </a:prstGeom>
          <a:solidFill>
            <a:srgbClr val="A2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Previous Works</a:t>
            </a:r>
          </a:p>
        </p:txBody>
      </p:sp>
      <p:pic>
        <p:nvPicPr>
          <p:cNvPr id="9" name="Picture 6" descr="Image result for arrow bottomlef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9499">
            <a:off x="7648192" y="2648474"/>
            <a:ext cx="974725" cy="909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16" name="Horizontal Scroll 6">
            <a:extLst>
              <a:ext uri="{FF2B5EF4-FFF2-40B4-BE49-F238E27FC236}">
                <a16:creationId xmlns:a16="http://schemas.microsoft.com/office/drawing/2014/main" id="{CE27443F-14A5-B04B-BB5B-66EBDC5E6BA3}"/>
              </a:ext>
            </a:extLst>
          </p:cNvPr>
          <p:cNvSpPr/>
          <p:nvPr/>
        </p:nvSpPr>
        <p:spPr>
          <a:xfrm>
            <a:off x="1676400" y="5280121"/>
            <a:ext cx="5638799" cy="781104"/>
          </a:xfrm>
          <a:prstGeom prst="horizontalScroll">
            <a:avLst/>
          </a:prstGeom>
          <a:solidFill>
            <a:srgbClr val="B6C4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741B8FF-ADE1-A443-8B43-303BB10E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9ABDB23-136D-C641-A635-B37D0A68E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0894E3-4994-1649-8E02-87D0473E57BC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E4F8EE4-B7A0-7444-9C78-D6143B1C9336}"/>
              </a:ext>
            </a:extLst>
          </p:cNvPr>
          <p:cNvSpPr txBox="1"/>
          <p:nvPr/>
        </p:nvSpPr>
        <p:spPr>
          <a:xfrm>
            <a:off x="8800873" y="6525725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14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F8C8E1-CADA-7549-A87D-A85D68C10300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039458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Problems &amp; Challenges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7758BB9-06EB-314D-A27E-9FE4FA21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487681"/>
          </a:xfrm>
        </p:spPr>
        <p:txBody>
          <a:bodyPr/>
          <a:lstStyle/>
          <a:p>
            <a:r>
              <a:rPr lang="en-US" altLang="zh-CN" b="1"/>
              <a:t>Constraint Formulation.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068FA3-0362-D845-A8CE-DC2065EA1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38" t="28679" r="7437" b="46464"/>
          <a:stretch/>
        </p:blipFill>
        <p:spPr>
          <a:xfrm>
            <a:off x="2742828" y="2225679"/>
            <a:ext cx="3175591" cy="13255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CC7FB5-CBFB-054F-88A4-BCD75C1C2B73}"/>
              </a:ext>
            </a:extLst>
          </p:cNvPr>
          <p:cNvSpPr txBox="1"/>
          <p:nvPr/>
        </p:nvSpPr>
        <p:spPr>
          <a:xfrm>
            <a:off x="4558512" y="372406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Input distance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BA11BD-D947-DD45-84E4-531D1ED95BA2}"/>
              </a:ext>
            </a:extLst>
          </p:cNvPr>
          <p:cNvSpPr txBox="1"/>
          <p:nvPr/>
        </p:nvSpPr>
        <p:spPr>
          <a:xfrm>
            <a:off x="4286759" y="191147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Lipschitz constant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570837-2331-C84F-BB1A-C6BDB78200CD}"/>
              </a:ext>
            </a:extLst>
          </p:cNvPr>
          <p:cNvSpPr txBox="1"/>
          <p:nvPr/>
        </p:nvSpPr>
        <p:spPr>
          <a:xfrm>
            <a:off x="2513517" y="372406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Output distance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9778F21-5FDE-2E42-B0AD-16908B0A37C9}"/>
              </a:ext>
            </a:extLst>
          </p:cNvPr>
          <p:cNvCxnSpPr>
            <a:cxnSpLocks/>
          </p:cNvCxnSpPr>
          <p:nvPr/>
        </p:nvCxnSpPr>
        <p:spPr>
          <a:xfrm>
            <a:off x="3502345" y="4147259"/>
            <a:ext cx="347330" cy="3574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9058D54-7643-2349-AC8E-B7CD55564C87}"/>
              </a:ext>
            </a:extLst>
          </p:cNvPr>
          <p:cNvCxnSpPr>
            <a:cxnSpLocks/>
          </p:cNvCxnSpPr>
          <p:nvPr/>
        </p:nvCxnSpPr>
        <p:spPr>
          <a:xfrm flipH="1">
            <a:off x="4785340" y="4140480"/>
            <a:ext cx="347330" cy="3574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FAA7208-4686-D147-816F-1BFC75ACC258}"/>
              </a:ext>
            </a:extLst>
          </p:cNvPr>
          <p:cNvSpPr txBox="1"/>
          <p:nvPr/>
        </p:nvSpPr>
        <p:spPr>
          <a:xfrm>
            <a:off x="1708358" y="4612136"/>
            <a:ext cx="650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From different domains and different</a:t>
            </a:r>
            <a:r>
              <a:rPr kumimoji="1" lang="zh-CN" altLang="en-US">
                <a:latin typeface="Georgia" panose="02040502050405020303" pitchFamily="18" charset="0"/>
              </a:rPr>
              <a:t> </a:t>
            </a:r>
            <a:r>
              <a:rPr kumimoji="1" lang="en-US" altLang="zh-CN">
                <a:latin typeface="Georgia" panose="02040502050405020303" pitchFamily="18" charset="0"/>
              </a:rPr>
              <a:t>distance</a:t>
            </a:r>
            <a:r>
              <a:rPr kumimoji="1" lang="zh-CN" altLang="en-US">
                <a:latin typeface="Georgia" panose="02040502050405020303" pitchFamily="18" charset="0"/>
              </a:rPr>
              <a:t> </a:t>
            </a:r>
            <a:r>
              <a:rPr kumimoji="1" lang="en-US" altLang="zh-CN">
                <a:latin typeface="Georgia" panose="02040502050405020303" pitchFamily="18" charset="0"/>
              </a:rPr>
              <a:t>metrics.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1C44F05-665C-4C46-9348-A701899C81B2}"/>
              </a:ext>
            </a:extLst>
          </p:cNvPr>
          <p:cNvCxnSpPr>
            <a:cxnSpLocks/>
          </p:cNvCxnSpPr>
          <p:nvPr/>
        </p:nvCxnSpPr>
        <p:spPr>
          <a:xfrm>
            <a:off x="3063280" y="3449434"/>
            <a:ext cx="0" cy="381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1BE7877-29DF-E941-9545-DDFA586850D4}"/>
              </a:ext>
            </a:extLst>
          </p:cNvPr>
          <p:cNvCxnSpPr>
            <a:cxnSpLocks/>
          </p:cNvCxnSpPr>
          <p:nvPr/>
        </p:nvCxnSpPr>
        <p:spPr>
          <a:xfrm>
            <a:off x="4810562" y="3419378"/>
            <a:ext cx="0" cy="3812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3DB6945-8E2E-9A4E-8327-5E0202EC4806}"/>
              </a:ext>
            </a:extLst>
          </p:cNvPr>
          <p:cNvCxnSpPr>
            <a:cxnSpLocks/>
          </p:cNvCxnSpPr>
          <p:nvPr/>
        </p:nvCxnSpPr>
        <p:spPr>
          <a:xfrm flipV="1">
            <a:off x="4615225" y="2411407"/>
            <a:ext cx="0" cy="684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ABE5C73-D774-8448-A055-049A6AED8A7B}"/>
              </a:ext>
            </a:extLst>
          </p:cNvPr>
          <p:cNvSpPr txBox="1"/>
          <p:nvPr/>
        </p:nvSpPr>
        <p:spPr>
          <a:xfrm>
            <a:off x="905228" y="5587864"/>
            <a:ext cx="7705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How can we achieve individual fairness without specifying such a constant and avoid distance comparison across domains?</a:t>
            </a:r>
            <a:endParaRPr kumimoji="1" lang="zh-CN" altLang="en-US" b="1">
              <a:latin typeface="Georgia" panose="02040502050405020303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4F75781-D029-9A4B-BDCC-1FF3653F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AC3BA65-FBB7-5149-80B0-C72C5DFD4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4B63EFE-D44F-B84A-838B-6FFEAEB63D4E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694EB08-B202-634E-8297-65C71B311E8B}"/>
              </a:ext>
            </a:extLst>
          </p:cNvPr>
          <p:cNvSpPr txBox="1"/>
          <p:nvPr/>
        </p:nvSpPr>
        <p:spPr>
          <a:xfrm>
            <a:off x="8800873" y="652572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15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43089ED-1FC4-DC4C-897F-9CEF8DA9FF90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4184406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Problems &amp; Challenges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B996A32-5026-F542-9D4C-69AFCC8F1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318760"/>
          </a:xfrm>
        </p:spPr>
        <p:txBody>
          <a:bodyPr/>
          <a:lstStyle/>
          <a:p>
            <a:r>
              <a:rPr lang="en-US" altLang="zh-CN" b="1"/>
              <a:t>Distance Calibration.</a:t>
            </a:r>
          </a:p>
          <a:p>
            <a:endParaRPr lang="en-US" b="1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0FA4-AE26-B94A-BFA0-7BEE85FB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309" y="1828800"/>
            <a:ext cx="6556982" cy="34713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4F87F0B-C8C9-8D4E-BAB3-5552D2E63516}"/>
              </a:ext>
            </a:extLst>
          </p:cNvPr>
          <p:cNvSpPr txBox="1"/>
          <p:nvPr/>
        </p:nvSpPr>
        <p:spPr>
          <a:xfrm>
            <a:off x="525780" y="5722819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How can we achieve individual fairness with natural calibration across different individuals?</a:t>
            </a:r>
            <a:endParaRPr kumimoji="1" lang="zh-CN" altLang="en-US" b="1">
              <a:latin typeface="Georgia" panose="02040502050405020303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44D30BB-A2E3-5A48-A52C-CE0CA9EF6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4EBCDF7-C361-7840-9727-65FFFFF8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6FE7F9E-78BE-E241-8F4D-7B986B0EF4BB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0ABF429-F758-E244-A5B2-EFE8CA529AEF}"/>
              </a:ext>
            </a:extLst>
          </p:cNvPr>
          <p:cNvSpPr txBox="1"/>
          <p:nvPr/>
        </p:nvSpPr>
        <p:spPr>
          <a:xfrm>
            <a:off x="8800873" y="6525725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16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079E76D-066F-304B-A1D6-223E39071924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96301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Problems &amp; Challenges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F705D0E-7584-F047-8436-EAF228E7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318760"/>
          </a:xfrm>
        </p:spPr>
        <p:txBody>
          <a:bodyPr/>
          <a:lstStyle/>
          <a:p>
            <a:r>
              <a:rPr lang="en-US" altLang="zh-CN" b="1"/>
              <a:t>End-to-End Learning Paradigm.</a:t>
            </a:r>
            <a:endParaRPr lang="en-US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9CC19E-7CA1-FD45-AE4B-BA14AD16D571}"/>
              </a:ext>
            </a:extLst>
          </p:cNvPr>
          <p:cNvSpPr txBox="1"/>
          <p:nvPr/>
        </p:nvSpPr>
        <p:spPr>
          <a:xfrm>
            <a:off x="533400" y="5212798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An important advantage of GNN is its end-to-end learning* paradigm. </a:t>
            </a:r>
            <a:r>
              <a:rPr kumimoji="1" lang="en-US" altLang="zh-CN" b="1">
                <a:latin typeface="Georgia" panose="02040502050405020303" pitchFamily="18" charset="0"/>
              </a:rPr>
              <a:t>How can we achieve individual fairness without jeopardizing such advantage?</a:t>
            </a:r>
            <a:endParaRPr kumimoji="1" lang="zh-CN" altLang="en-US" b="1">
              <a:latin typeface="Georgia" panose="02040502050405020303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14D7904-C602-CB48-A54F-4F0F2FCA3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4119780"/>
            <a:ext cx="1676792" cy="104711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3F4A039-3809-1047-B420-B18CC12CE536}"/>
              </a:ext>
            </a:extLst>
          </p:cNvPr>
          <p:cNvSpPr txBox="1"/>
          <p:nvPr/>
        </p:nvSpPr>
        <p:spPr>
          <a:xfrm>
            <a:off x="3733800" y="6106357"/>
            <a:ext cx="55845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>
                <a:latin typeface="Georgia" panose="02040502050405020303" pitchFamily="18" charset="0"/>
              </a:rPr>
              <a:t>*</a:t>
            </a:r>
            <a:r>
              <a:rPr lang="en-US" altLang="zh-CN" sz="1050">
                <a:latin typeface="Georgia" panose="02040502050405020303" pitchFamily="18" charset="0"/>
              </a:rPr>
              <a:t>End-to-end learning usually refers to omitting any hand-crafted intermediary algorithms and directly learning the solution of a given problem from the sampled dataset.</a:t>
            </a:r>
            <a:endParaRPr kumimoji="1" lang="zh-CN" altLang="en-US" sz="1050">
              <a:latin typeface="Georgia" panose="02040502050405020303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5BC6A2E-D8D4-194B-ABCF-8DF311EE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289130F-BED9-5F48-9393-FFAE7107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B74B64D-F67F-3948-A5EF-128C2698C3D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860E10-6911-6C4F-A701-2909ECBB1CE5}"/>
              </a:ext>
            </a:extLst>
          </p:cNvPr>
          <p:cNvSpPr txBox="1"/>
          <p:nvPr/>
        </p:nvSpPr>
        <p:spPr>
          <a:xfrm>
            <a:off x="8800873" y="6525725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17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8B473F2-E6FC-724D-A0A1-DB81A82C2C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85" t="521" r="427" b="-1289"/>
          <a:stretch/>
        </p:blipFill>
        <p:spPr>
          <a:xfrm>
            <a:off x="4687633" y="1963203"/>
            <a:ext cx="3951425" cy="2779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53610C-67C0-D745-9684-8BE1EBE55855}"/>
              </a:ext>
            </a:extLst>
          </p:cNvPr>
          <p:cNvSpPr txBox="1"/>
          <p:nvPr/>
        </p:nvSpPr>
        <p:spPr>
          <a:xfrm>
            <a:off x="2965669" y="3437768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Prediction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216127-9785-1B46-B50C-00CAF88D3CD0}"/>
              </a:ext>
            </a:extLst>
          </p:cNvPr>
          <p:cNvSpPr txBox="1"/>
          <p:nvPr/>
        </p:nvSpPr>
        <p:spPr>
          <a:xfrm>
            <a:off x="747800" y="34377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Ground truth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5664EE9-7997-914F-B0C9-691BE434E142}"/>
              </a:ext>
            </a:extLst>
          </p:cNvPr>
          <p:cNvCxnSpPr/>
          <p:nvPr/>
        </p:nvCxnSpPr>
        <p:spPr>
          <a:xfrm>
            <a:off x="762000" y="1948959"/>
            <a:ext cx="601980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01C54BA-978E-6046-973A-4BCE02D2E129}"/>
              </a:ext>
            </a:extLst>
          </p:cNvPr>
          <p:cNvSpPr txBox="1"/>
          <p:nvPr/>
        </p:nvSpPr>
        <p:spPr>
          <a:xfrm>
            <a:off x="1501561" y="2056260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Back propagation for parameter learning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7547264-D131-AC41-B12E-B31B6E3C8A38}"/>
              </a:ext>
            </a:extLst>
          </p:cNvPr>
          <p:cNvCxnSpPr>
            <a:cxnSpLocks/>
          </p:cNvCxnSpPr>
          <p:nvPr/>
        </p:nvCxnSpPr>
        <p:spPr>
          <a:xfrm flipH="1">
            <a:off x="4309533" y="3622434"/>
            <a:ext cx="5638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646BBFC-5DD3-0042-94A3-DAE79E69E313}"/>
              </a:ext>
            </a:extLst>
          </p:cNvPr>
          <p:cNvCxnSpPr>
            <a:cxnSpLocks/>
          </p:cNvCxnSpPr>
          <p:nvPr/>
        </p:nvCxnSpPr>
        <p:spPr>
          <a:xfrm flipH="1">
            <a:off x="2362200" y="3622434"/>
            <a:ext cx="5638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73281F-E271-594F-8345-FE847B4DF812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69714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686311" y="2824174"/>
            <a:ext cx="5638776" cy="781104"/>
          </a:xfrm>
          <a:prstGeom prst="horizontalScroll">
            <a:avLst/>
          </a:prstGeom>
          <a:solidFill>
            <a:srgbClr val="D8CB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Existing Problems &amp; Challenges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686311" y="1228374"/>
            <a:ext cx="5638798" cy="781104"/>
          </a:xfrm>
          <a:prstGeom prst="horizontalScroll">
            <a:avLst/>
          </a:prstGeom>
          <a:solidFill>
            <a:srgbClr val="9DA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Background Introduction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1686288" y="3642823"/>
            <a:ext cx="5638799" cy="781104"/>
          </a:xfrm>
          <a:prstGeom prst="horizontalScroll">
            <a:avLst/>
          </a:prstGeom>
          <a:solidFill>
            <a:srgbClr val="DBDB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Our Solutions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1686287" y="4461472"/>
            <a:ext cx="5638799" cy="781104"/>
          </a:xfrm>
          <a:prstGeom prst="horizontalScroll">
            <a:avLst/>
          </a:prstGeom>
          <a:solidFill>
            <a:srgbClr val="A6A6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Experiments &amp; Conclusion</a:t>
            </a:r>
          </a:p>
        </p:txBody>
      </p:sp>
      <p:sp>
        <p:nvSpPr>
          <p:cNvPr id="8" name="Horizontal Scroll 7"/>
          <p:cNvSpPr/>
          <p:nvPr/>
        </p:nvSpPr>
        <p:spPr>
          <a:xfrm>
            <a:off x="1686311" y="2047023"/>
            <a:ext cx="5638799" cy="739606"/>
          </a:xfrm>
          <a:prstGeom prst="horizontalScroll">
            <a:avLst/>
          </a:prstGeom>
          <a:solidFill>
            <a:srgbClr val="A2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Previous Works</a:t>
            </a:r>
          </a:p>
        </p:txBody>
      </p:sp>
      <p:pic>
        <p:nvPicPr>
          <p:cNvPr id="9" name="Picture 6" descr="Image result for arrow bottomlef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9499">
            <a:off x="7622508" y="3517669"/>
            <a:ext cx="974725" cy="909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16" name="Horizontal Scroll 6">
            <a:extLst>
              <a:ext uri="{FF2B5EF4-FFF2-40B4-BE49-F238E27FC236}">
                <a16:creationId xmlns:a16="http://schemas.microsoft.com/office/drawing/2014/main" id="{CE27443F-14A5-B04B-BB5B-66EBDC5E6BA3}"/>
              </a:ext>
            </a:extLst>
          </p:cNvPr>
          <p:cNvSpPr/>
          <p:nvPr/>
        </p:nvSpPr>
        <p:spPr>
          <a:xfrm>
            <a:off x="1676400" y="5280121"/>
            <a:ext cx="5638799" cy="781104"/>
          </a:xfrm>
          <a:prstGeom prst="horizontalScroll">
            <a:avLst/>
          </a:prstGeom>
          <a:solidFill>
            <a:srgbClr val="B6C4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35F5F0A-489A-9F4E-838C-C5872CC99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B2B376-9FE7-8546-AC4C-2677BF47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1FA65AC-6048-8241-88BB-13AD5017EEBB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130CFA-2B73-0942-96E0-B3C96A67D1AB}"/>
              </a:ext>
            </a:extLst>
          </p:cNvPr>
          <p:cNvSpPr txBox="1"/>
          <p:nvPr/>
        </p:nvSpPr>
        <p:spPr>
          <a:xfrm>
            <a:off x="8800873" y="652572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18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35709D0-92CC-9643-A15B-26AC23FBB424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71466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Solutions: Outline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51A5D0-2E91-464D-988F-842C03731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Constraint Formulation.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b="1"/>
              <a:t>Distance Calibration.</a:t>
            </a:r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End-to-End Learning Paradigm</a:t>
            </a:r>
          </a:p>
          <a:p>
            <a:endParaRPr lang="en-US" altLang="zh-CN" b="1"/>
          </a:p>
          <a:p>
            <a:endParaRPr lang="zh-CN" altLang="en-US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F7A3A87A-47AD-CA4E-A639-E06BC8FF6820}"/>
              </a:ext>
            </a:extLst>
          </p:cNvPr>
          <p:cNvSpPr/>
          <p:nvPr/>
        </p:nvSpPr>
        <p:spPr>
          <a:xfrm>
            <a:off x="4724400" y="1303919"/>
            <a:ext cx="363534" cy="2057400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918599-1445-DE4E-9CDD-6C8D71F5569D}"/>
              </a:ext>
            </a:extLst>
          </p:cNvPr>
          <p:cNvSpPr txBox="1"/>
          <p:nvPr/>
        </p:nvSpPr>
        <p:spPr>
          <a:xfrm>
            <a:off x="5410200" y="2009454"/>
            <a:ext cx="3853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New individual fairness definition from a ranking perspective.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F052765-2300-8740-BA27-DE41173BFDFB}"/>
              </a:ext>
            </a:extLst>
          </p:cNvPr>
          <p:cNvSpPr txBox="1"/>
          <p:nvPr/>
        </p:nvSpPr>
        <p:spPr>
          <a:xfrm>
            <a:off x="6387503" y="5105400"/>
            <a:ext cx="246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REDRESS framework.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BCD03939-8E51-CC4B-9D52-07B68EA1FDDD}"/>
              </a:ext>
            </a:extLst>
          </p:cNvPr>
          <p:cNvCxnSpPr>
            <a:cxnSpLocks/>
          </p:cNvCxnSpPr>
          <p:nvPr/>
        </p:nvCxnSpPr>
        <p:spPr>
          <a:xfrm>
            <a:off x="5715000" y="53340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73103BB-7AF2-E346-825E-3B28D1C4ED7C}"/>
              </a:ext>
            </a:extLst>
          </p:cNvPr>
          <p:cNvCxnSpPr>
            <a:cxnSpLocks/>
          </p:cNvCxnSpPr>
          <p:nvPr/>
        </p:nvCxnSpPr>
        <p:spPr>
          <a:xfrm>
            <a:off x="7290197" y="2745846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EE2EBAA-86DA-614C-8F0E-3C4FAB440C66}"/>
              </a:ext>
            </a:extLst>
          </p:cNvPr>
          <p:cNvSpPr txBox="1"/>
          <p:nvPr/>
        </p:nvSpPr>
        <p:spPr>
          <a:xfrm>
            <a:off x="6226182" y="3573171"/>
            <a:ext cx="278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Problem</a:t>
            </a:r>
            <a:r>
              <a:rPr kumimoji="1" lang="zh-CN" altLang="en-US">
                <a:latin typeface="Georgia" panose="02040502050405020303" pitchFamily="18" charset="0"/>
              </a:rPr>
              <a:t> </a:t>
            </a:r>
            <a:r>
              <a:rPr kumimoji="1" lang="en-US" altLang="zh-CN">
                <a:latin typeface="Georgia" panose="02040502050405020303" pitchFamily="18" charset="0"/>
              </a:rPr>
              <a:t>formulation.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A21FE41-DA72-A543-ADFF-E68473FA4E65}"/>
              </a:ext>
            </a:extLst>
          </p:cNvPr>
          <p:cNvCxnSpPr>
            <a:cxnSpLocks/>
          </p:cNvCxnSpPr>
          <p:nvPr/>
        </p:nvCxnSpPr>
        <p:spPr>
          <a:xfrm>
            <a:off x="7315200" y="43434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402DAE69-577B-BF45-ADEF-B8DD2B34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FF7D61-6606-F341-8ECB-D7F02690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3227C687-122E-A742-A081-4F1274FF5B81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187E906-2FBC-6F49-AC62-B271A5A9D44C}"/>
              </a:ext>
            </a:extLst>
          </p:cNvPr>
          <p:cNvSpPr txBox="1"/>
          <p:nvPr/>
        </p:nvSpPr>
        <p:spPr>
          <a:xfrm>
            <a:off x="8800873" y="6525725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19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B7904F8-6A32-9442-B913-DF88ADA9C205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054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686311" y="2824174"/>
            <a:ext cx="5638776" cy="781104"/>
          </a:xfrm>
          <a:prstGeom prst="horizontalScroll">
            <a:avLst/>
          </a:prstGeom>
          <a:solidFill>
            <a:srgbClr val="D8CB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Existing Problems &amp; Challenges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686311" y="1228374"/>
            <a:ext cx="5638798" cy="781104"/>
          </a:xfrm>
          <a:prstGeom prst="horizontalScroll">
            <a:avLst/>
          </a:prstGeom>
          <a:solidFill>
            <a:srgbClr val="9DA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Background Introduction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1686288" y="3642823"/>
            <a:ext cx="5638799" cy="781104"/>
          </a:xfrm>
          <a:prstGeom prst="horizontalScroll">
            <a:avLst/>
          </a:prstGeom>
          <a:solidFill>
            <a:srgbClr val="DBDB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Our Solutions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1686287" y="4461472"/>
            <a:ext cx="5638799" cy="781104"/>
          </a:xfrm>
          <a:prstGeom prst="horizontalScroll">
            <a:avLst/>
          </a:prstGeom>
          <a:solidFill>
            <a:srgbClr val="A6A6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Experiments &amp; Conclusion</a:t>
            </a:r>
          </a:p>
        </p:txBody>
      </p:sp>
      <p:sp>
        <p:nvSpPr>
          <p:cNvPr id="8" name="Horizontal Scroll 7"/>
          <p:cNvSpPr/>
          <p:nvPr/>
        </p:nvSpPr>
        <p:spPr>
          <a:xfrm>
            <a:off x="1686311" y="2047023"/>
            <a:ext cx="5638799" cy="739606"/>
          </a:xfrm>
          <a:prstGeom prst="horizontalScroll">
            <a:avLst/>
          </a:prstGeom>
          <a:solidFill>
            <a:srgbClr val="A2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Previous Works</a:t>
            </a:r>
          </a:p>
        </p:txBody>
      </p:sp>
      <p:pic>
        <p:nvPicPr>
          <p:cNvPr id="9" name="Picture 6" descr="Image result for arrow bottomlef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9499">
            <a:off x="7634698" y="1136454"/>
            <a:ext cx="974725" cy="909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16" name="Horizontal Scroll 6">
            <a:extLst>
              <a:ext uri="{FF2B5EF4-FFF2-40B4-BE49-F238E27FC236}">
                <a16:creationId xmlns:a16="http://schemas.microsoft.com/office/drawing/2014/main" id="{CE27443F-14A5-B04B-BB5B-66EBDC5E6BA3}"/>
              </a:ext>
            </a:extLst>
          </p:cNvPr>
          <p:cNvSpPr/>
          <p:nvPr/>
        </p:nvSpPr>
        <p:spPr>
          <a:xfrm>
            <a:off x="1676400" y="5280121"/>
            <a:ext cx="5638799" cy="781104"/>
          </a:xfrm>
          <a:prstGeom prst="horizontalScroll">
            <a:avLst/>
          </a:prstGeom>
          <a:solidFill>
            <a:srgbClr val="B6C4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3C3FA1A-35DA-4B47-85ED-27E6E940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A3030FE-3E4A-6140-80D1-2F400BD3C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5A1F73F-159D-244F-8528-DB96D6D25C3B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21B623-7CF8-B841-8A47-16E6A4A12FBD}"/>
              </a:ext>
            </a:extLst>
          </p:cNvPr>
          <p:cNvSpPr txBox="1"/>
          <p:nvPr/>
        </p:nvSpPr>
        <p:spPr>
          <a:xfrm>
            <a:off x="8800873" y="6525725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BC0166-3750-184A-B0C7-7454249EF984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427258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Solutions: Ranking-based Individual Fairness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C95F554-6143-344E-B4FD-89570FF7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66800"/>
            <a:ext cx="8343673" cy="10568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Traditional GNN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based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graph mining data flow without fairness consideration:</a:t>
            </a:r>
          </a:p>
          <a:p>
            <a:pPr lvl="2">
              <a:buFontTx/>
              <a:buChar char="-"/>
            </a:pPr>
            <a:endParaRPr lang="en-US" dirty="0"/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C90EC7-C7B7-CF4B-AD9E-DE65A1385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1" y="1032563"/>
            <a:ext cx="716877" cy="8542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1F0B29F-77D3-F74A-B9DE-C883B5B7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13F3ED1-4598-8F4A-929D-35634A3D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9CACDEF-2402-784D-ABC3-A9DE55A8930C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1BE7D8C-C1F1-384F-B8A2-60407685C8B7}"/>
              </a:ext>
            </a:extLst>
          </p:cNvPr>
          <p:cNvSpPr txBox="1"/>
          <p:nvPr/>
        </p:nvSpPr>
        <p:spPr>
          <a:xfrm>
            <a:off x="8800873" y="652572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3B8A560-6524-C041-BB7A-9B5953704055}"/>
                  </a:ext>
                </a:extLst>
              </p:cNvPr>
              <p:cNvSpPr txBox="1"/>
              <p:nvPr/>
            </p:nvSpPr>
            <p:spPr>
              <a:xfrm>
                <a:off x="1837437" y="-3767349"/>
                <a:ext cx="5469126" cy="3456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2">
                  <a:buFontTx/>
                  <a:buChar char="-"/>
                </a:pPr>
                <a:r>
                  <a:rPr lang="en-US" altLang="zh-CN"/>
                  <a:t>Input graph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CN"/>
                  <a:t>;</a:t>
                </a:r>
              </a:p>
              <a:p>
                <a:pPr lvl="2">
                  <a:buFontTx/>
                  <a:buChar char="-"/>
                </a:pPr>
                <a:endParaRPr lang="en-US" altLang="zh-CN"/>
              </a:p>
              <a:p>
                <a:pPr lvl="2">
                  <a:buFontTx/>
                  <a:buChar char="-"/>
                </a:pPr>
                <a:r>
                  <a:rPr lang="en-US" altLang="zh-CN"/>
                  <a:t>Backbone GNN model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/>
                  <a:t>;</a:t>
                </a:r>
              </a:p>
              <a:p>
                <a:pPr lvl="2">
                  <a:buFontTx/>
                  <a:buChar char="-"/>
                </a:pPr>
                <a:endParaRPr lang="en-US" altLang="zh-CN"/>
              </a:p>
              <a:p>
                <a:pPr lvl="2">
                  <a:buFontTx/>
                  <a:buChar char="-"/>
                </a:pPr>
                <a:r>
                  <a:rPr lang="en-US" altLang="zh-CN"/>
                  <a:t>Ground truth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𝐘</m:t>
                    </m:r>
                  </m:oMath>
                </a14:m>
                <a:r>
                  <a:rPr lang="en-US" altLang="zh-CN"/>
                  <a:t>;</a:t>
                </a:r>
              </a:p>
              <a:p>
                <a:pPr lvl="2">
                  <a:buFontTx/>
                  <a:buChar char="-"/>
                </a:pPr>
                <a:endParaRPr lang="en-US" altLang="zh-CN"/>
              </a:p>
              <a:p>
                <a:pPr lvl="2">
                  <a:buFontTx/>
                  <a:buChar char="-"/>
                </a:pPr>
                <a:r>
                  <a:rPr lang="en-US" altLang="zh-CN"/>
                  <a:t>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CN"/>
                  <a:t>;</a:t>
                </a:r>
              </a:p>
              <a:p>
                <a:pPr lvl="2">
                  <a:buFontTx/>
                  <a:buChar char="-"/>
                </a:pPr>
                <a:endParaRPr lang="en-US" altLang="zh-CN"/>
              </a:p>
              <a:p>
                <a:pPr lvl="2">
                  <a:buFontTx/>
                  <a:buChar char="-"/>
                </a:pPr>
                <a:r>
                  <a:rPr lang="en-US" altLang="zh-CN"/>
                  <a:t>Oracle pairwise similarity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lang="en-US" altLang="zh-CN"/>
                  <a:t>;</a:t>
                </a:r>
              </a:p>
              <a:p>
                <a:pPr lvl="2">
                  <a:buFontTx/>
                  <a:buChar char="-"/>
                </a:pPr>
                <a:endParaRPr lang="en-US" altLang="zh-CN"/>
              </a:p>
              <a:p>
                <a:pPr lvl="2">
                  <a:buFontTx/>
                  <a:buChar char="-"/>
                </a:pPr>
                <a:r>
                  <a:rPr lang="en-US" altLang="zh-CN"/>
                  <a:t>Pairwise similarity matrix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/>
                  <a:t> obtained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CN"/>
                  <a:t>;</a:t>
                </a:r>
              </a:p>
              <a:p>
                <a:endParaRPr kumimoji="1" lang="zh-CN" altLang="en-US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3B8A560-6524-C041-BB7A-9B5953704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437" y="-3767349"/>
                <a:ext cx="5469126" cy="3456074"/>
              </a:xfrm>
              <a:prstGeom prst="rect">
                <a:avLst/>
              </a:prstGeom>
              <a:blipFill>
                <a:blip r:embed="rId5"/>
                <a:stretch>
                  <a:fillRect t="-1058" r="-4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>
            <a:extLst>
              <a:ext uri="{FF2B5EF4-FFF2-40B4-BE49-F238E27FC236}">
                <a16:creationId xmlns:a16="http://schemas.microsoft.com/office/drawing/2014/main" id="{98FAA6D0-72F2-C945-85D4-3F244CC153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14" r="69892"/>
          <a:stretch/>
        </p:blipFill>
        <p:spPr>
          <a:xfrm>
            <a:off x="575703" y="1954220"/>
            <a:ext cx="1355302" cy="155097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14F5D48-AE75-2947-9074-6A3717C256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34"/>
          <a:stretch/>
        </p:blipFill>
        <p:spPr>
          <a:xfrm>
            <a:off x="2574309" y="1780745"/>
            <a:ext cx="2415540" cy="17244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962E90-5060-2F4F-9F14-039CF9D87C27}"/>
                  </a:ext>
                </a:extLst>
              </p:cNvPr>
              <p:cNvSpPr txBox="1"/>
              <p:nvPr/>
            </p:nvSpPr>
            <p:spPr>
              <a:xfrm>
                <a:off x="5437661" y="2620945"/>
                <a:ext cx="1444626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962E90-5060-2F4F-9F14-039CF9D87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61" y="2620945"/>
                <a:ext cx="1444626" cy="376770"/>
              </a:xfrm>
              <a:prstGeom prst="rect">
                <a:avLst/>
              </a:prstGeom>
              <a:blipFill>
                <a:blip r:embed="rId7"/>
                <a:stretch>
                  <a:fillRect l="-2609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778FEF3-4D02-114F-9CD6-7369A790AF28}"/>
                  </a:ext>
                </a:extLst>
              </p:cNvPr>
              <p:cNvSpPr txBox="1"/>
              <p:nvPr/>
            </p:nvSpPr>
            <p:spPr>
              <a:xfrm>
                <a:off x="7147448" y="2624664"/>
                <a:ext cx="1750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Ground truth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𝐘</m:t>
                    </m:r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778FEF3-4D02-114F-9CD6-7369A790A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448" y="2624664"/>
                <a:ext cx="1750800" cy="369332"/>
              </a:xfrm>
              <a:prstGeom prst="rect">
                <a:avLst/>
              </a:prstGeom>
              <a:blipFill>
                <a:blip r:embed="rId8"/>
                <a:stretch>
                  <a:fillRect l="-2878" t="-66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43416C56-0B13-6648-AC7F-13EFB812EAC7}"/>
              </a:ext>
            </a:extLst>
          </p:cNvPr>
          <p:cNvCxnSpPr>
            <a:cxnSpLocks/>
          </p:cNvCxnSpPr>
          <p:nvPr/>
        </p:nvCxnSpPr>
        <p:spPr>
          <a:xfrm>
            <a:off x="2117109" y="2811786"/>
            <a:ext cx="274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613106A-5349-DD4D-811A-B24C877B91AD}"/>
              </a:ext>
            </a:extLst>
          </p:cNvPr>
          <p:cNvCxnSpPr>
            <a:cxnSpLocks/>
          </p:cNvCxnSpPr>
          <p:nvPr/>
        </p:nvCxnSpPr>
        <p:spPr>
          <a:xfrm>
            <a:off x="5076595" y="2811786"/>
            <a:ext cx="274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403BE92-B00A-9847-ABD4-C5315C5A8938}"/>
              </a:ext>
            </a:extLst>
          </p:cNvPr>
          <p:cNvCxnSpPr>
            <a:cxnSpLocks/>
          </p:cNvCxnSpPr>
          <p:nvPr/>
        </p:nvCxnSpPr>
        <p:spPr>
          <a:xfrm>
            <a:off x="6888480" y="2813845"/>
            <a:ext cx="274320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ACCB43F-35F6-0145-8A5A-3AA0616F0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865" y="1954220"/>
            <a:ext cx="829012" cy="25905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8F24F30-63F7-E140-B707-8760E2DF1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709" y="2142769"/>
            <a:ext cx="140044" cy="259051"/>
          </a:xfrm>
          <a:prstGeom prst="rect">
            <a:avLst/>
          </a:prstGeom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8622641-9593-F24E-923A-F740B6396E03}"/>
              </a:ext>
            </a:extLst>
          </p:cNvPr>
          <p:cNvSpPr txBox="1">
            <a:spLocks/>
          </p:cNvSpPr>
          <p:nvPr/>
        </p:nvSpPr>
        <p:spPr>
          <a:xfrm>
            <a:off x="457199" y="3721960"/>
            <a:ext cx="8343673" cy="105685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Extra fairness indicators for input and output data:</a:t>
            </a:r>
          </a:p>
          <a:p>
            <a:pPr lvl="2">
              <a:buFontTx/>
              <a:buChar char="-"/>
            </a:pPr>
            <a:endParaRPr lang="en-US"/>
          </a:p>
          <a:p>
            <a:pPr lvl="2"/>
            <a:endParaRPr lang="en-US">
              <a:solidFill>
                <a:schemeClr val="tx1"/>
              </a:solidFill>
            </a:endParaRPr>
          </a:p>
          <a:p>
            <a:endParaRPr 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B3BF39BE-FD88-5547-AE57-373E9C11E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8" y="3468919"/>
            <a:ext cx="716877" cy="85427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82EE8BC-80CA-6943-8223-DD7AAC644156}"/>
              </a:ext>
            </a:extLst>
          </p:cNvPr>
          <p:cNvSpPr/>
          <p:nvPr/>
        </p:nvSpPr>
        <p:spPr>
          <a:xfrm>
            <a:off x="1885866" y="4287904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2C1A0D6-508C-F442-90AC-9C9930A49E75}"/>
              </a:ext>
            </a:extLst>
          </p:cNvPr>
          <p:cNvSpPr/>
          <p:nvPr/>
        </p:nvSpPr>
        <p:spPr>
          <a:xfrm>
            <a:off x="2255355" y="4289513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34513D3-7089-2D45-9F74-5B8674436C95}"/>
              </a:ext>
            </a:extLst>
          </p:cNvPr>
          <p:cNvSpPr/>
          <p:nvPr/>
        </p:nvSpPr>
        <p:spPr>
          <a:xfrm>
            <a:off x="2619521" y="4286295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9BFE9B2-C71E-F543-B120-A7E0865A08C4}"/>
              </a:ext>
            </a:extLst>
          </p:cNvPr>
          <p:cNvSpPr/>
          <p:nvPr/>
        </p:nvSpPr>
        <p:spPr>
          <a:xfrm>
            <a:off x="2989010" y="4287904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FA15861-F7FF-CE44-9E9D-70100FBBA19C}"/>
              </a:ext>
            </a:extLst>
          </p:cNvPr>
          <p:cNvSpPr/>
          <p:nvPr/>
        </p:nvSpPr>
        <p:spPr>
          <a:xfrm>
            <a:off x="3353176" y="4286295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F49DCE5-2B11-5249-84E0-2EB6CEEBB3BA}"/>
              </a:ext>
            </a:extLst>
          </p:cNvPr>
          <p:cNvSpPr/>
          <p:nvPr/>
        </p:nvSpPr>
        <p:spPr>
          <a:xfrm>
            <a:off x="3722665" y="4287904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43903CF-6132-2A4E-B449-65A2766D6C41}"/>
              </a:ext>
            </a:extLst>
          </p:cNvPr>
          <p:cNvSpPr/>
          <p:nvPr/>
        </p:nvSpPr>
        <p:spPr>
          <a:xfrm>
            <a:off x="1891101" y="4641258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C0DD817-B9E2-6C4F-8D11-97CA0DC7B191}"/>
              </a:ext>
            </a:extLst>
          </p:cNvPr>
          <p:cNvSpPr/>
          <p:nvPr/>
        </p:nvSpPr>
        <p:spPr>
          <a:xfrm>
            <a:off x="2260590" y="4642867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B2B5CDD-C17A-2644-8629-2DAE100FB47F}"/>
              </a:ext>
            </a:extLst>
          </p:cNvPr>
          <p:cNvSpPr/>
          <p:nvPr/>
        </p:nvSpPr>
        <p:spPr>
          <a:xfrm>
            <a:off x="2624756" y="4639649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95BEA55-7BAF-2041-ABB9-FE66A9310C65}"/>
              </a:ext>
            </a:extLst>
          </p:cNvPr>
          <p:cNvSpPr/>
          <p:nvPr/>
        </p:nvSpPr>
        <p:spPr>
          <a:xfrm>
            <a:off x="2994245" y="4641258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0A90433-4147-3A4D-87C5-BB65FEA095D7}"/>
              </a:ext>
            </a:extLst>
          </p:cNvPr>
          <p:cNvSpPr/>
          <p:nvPr/>
        </p:nvSpPr>
        <p:spPr>
          <a:xfrm>
            <a:off x="3358411" y="4639649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153AF70-618D-CE47-858B-06374EEA84DA}"/>
              </a:ext>
            </a:extLst>
          </p:cNvPr>
          <p:cNvSpPr/>
          <p:nvPr/>
        </p:nvSpPr>
        <p:spPr>
          <a:xfrm>
            <a:off x="3727900" y="4641258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C7CBCB8-914C-B442-BAFF-225BA644C5A8}"/>
              </a:ext>
            </a:extLst>
          </p:cNvPr>
          <p:cNvSpPr/>
          <p:nvPr/>
        </p:nvSpPr>
        <p:spPr>
          <a:xfrm>
            <a:off x="1891101" y="5002531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3F73DA0-63CE-BF4C-9FF4-C2F8E5D57E91}"/>
              </a:ext>
            </a:extLst>
          </p:cNvPr>
          <p:cNvSpPr/>
          <p:nvPr/>
        </p:nvSpPr>
        <p:spPr>
          <a:xfrm>
            <a:off x="2250120" y="5002531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572DB7B-AB9D-044D-8B8E-B3C05908DD9F}"/>
              </a:ext>
            </a:extLst>
          </p:cNvPr>
          <p:cNvSpPr/>
          <p:nvPr/>
        </p:nvSpPr>
        <p:spPr>
          <a:xfrm>
            <a:off x="2614286" y="4999313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30D5D1D-70F1-3C4A-9D38-E97A605F61B9}"/>
              </a:ext>
            </a:extLst>
          </p:cNvPr>
          <p:cNvSpPr/>
          <p:nvPr/>
        </p:nvSpPr>
        <p:spPr>
          <a:xfrm>
            <a:off x="2983775" y="5000922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24BDE29-9044-6F47-AA03-FA44DA706963}"/>
              </a:ext>
            </a:extLst>
          </p:cNvPr>
          <p:cNvSpPr/>
          <p:nvPr/>
        </p:nvSpPr>
        <p:spPr>
          <a:xfrm>
            <a:off x="3347941" y="4999313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6C2D9C4-6744-B347-BA21-8F42CC1501BC}"/>
              </a:ext>
            </a:extLst>
          </p:cNvPr>
          <p:cNvSpPr/>
          <p:nvPr/>
        </p:nvSpPr>
        <p:spPr>
          <a:xfrm>
            <a:off x="3717430" y="5000922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01CBF39-7D16-774D-9D8B-491F6CC0AE2E}"/>
              </a:ext>
            </a:extLst>
          </p:cNvPr>
          <p:cNvSpPr/>
          <p:nvPr/>
        </p:nvSpPr>
        <p:spPr>
          <a:xfrm>
            <a:off x="1885866" y="5357057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9E88CC0-D191-554F-A863-13D1B8259786}"/>
              </a:ext>
            </a:extLst>
          </p:cNvPr>
          <p:cNvSpPr/>
          <p:nvPr/>
        </p:nvSpPr>
        <p:spPr>
          <a:xfrm>
            <a:off x="2255355" y="5355885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7CAC520-0946-1346-93C7-FDBE22F94796}"/>
              </a:ext>
            </a:extLst>
          </p:cNvPr>
          <p:cNvSpPr/>
          <p:nvPr/>
        </p:nvSpPr>
        <p:spPr>
          <a:xfrm>
            <a:off x="2619521" y="5352667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67A8474-85A9-5848-BB96-E013D0C92D66}"/>
              </a:ext>
            </a:extLst>
          </p:cNvPr>
          <p:cNvSpPr/>
          <p:nvPr/>
        </p:nvSpPr>
        <p:spPr>
          <a:xfrm>
            <a:off x="2989010" y="5354276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C667418-6B08-F348-9B14-2A5C079EB388}"/>
              </a:ext>
            </a:extLst>
          </p:cNvPr>
          <p:cNvSpPr/>
          <p:nvPr/>
        </p:nvSpPr>
        <p:spPr>
          <a:xfrm>
            <a:off x="3353176" y="5352667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0166B4A-F604-F345-BA0B-2D5CC71555E1}"/>
              </a:ext>
            </a:extLst>
          </p:cNvPr>
          <p:cNvSpPr/>
          <p:nvPr/>
        </p:nvSpPr>
        <p:spPr>
          <a:xfrm>
            <a:off x="3722665" y="5354276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B4C9E32-6B66-554F-9A74-53779AC128CE}"/>
              </a:ext>
            </a:extLst>
          </p:cNvPr>
          <p:cNvSpPr/>
          <p:nvPr/>
        </p:nvSpPr>
        <p:spPr>
          <a:xfrm>
            <a:off x="1896425" y="5713940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DFA1861-1B3D-BA43-9A9C-3ECC5DF231A9}"/>
              </a:ext>
            </a:extLst>
          </p:cNvPr>
          <p:cNvSpPr/>
          <p:nvPr/>
        </p:nvSpPr>
        <p:spPr>
          <a:xfrm>
            <a:off x="2255444" y="5713940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BF41834-6462-834B-916F-66BBFAE6C688}"/>
              </a:ext>
            </a:extLst>
          </p:cNvPr>
          <p:cNvSpPr/>
          <p:nvPr/>
        </p:nvSpPr>
        <p:spPr>
          <a:xfrm>
            <a:off x="2619610" y="5710722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5DFCED4-BCA8-0247-8AEC-72C4315D9373}"/>
              </a:ext>
            </a:extLst>
          </p:cNvPr>
          <p:cNvSpPr/>
          <p:nvPr/>
        </p:nvSpPr>
        <p:spPr>
          <a:xfrm>
            <a:off x="2989099" y="5712331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CABF88B-665A-C149-9DDE-00EC3A47D890}"/>
              </a:ext>
            </a:extLst>
          </p:cNvPr>
          <p:cNvSpPr/>
          <p:nvPr/>
        </p:nvSpPr>
        <p:spPr>
          <a:xfrm>
            <a:off x="3353265" y="5710722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67E8F08-6401-F346-8C27-6D1475B89256}"/>
              </a:ext>
            </a:extLst>
          </p:cNvPr>
          <p:cNvSpPr/>
          <p:nvPr/>
        </p:nvSpPr>
        <p:spPr>
          <a:xfrm>
            <a:off x="3722754" y="5712331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9FA709B-125C-C24E-B549-FEF2C1EDE1EA}"/>
              </a:ext>
            </a:extLst>
          </p:cNvPr>
          <p:cNvSpPr/>
          <p:nvPr/>
        </p:nvSpPr>
        <p:spPr>
          <a:xfrm>
            <a:off x="1891190" y="6068466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822926F-8140-984A-8044-C52C94848C9E}"/>
              </a:ext>
            </a:extLst>
          </p:cNvPr>
          <p:cNvSpPr/>
          <p:nvPr/>
        </p:nvSpPr>
        <p:spPr>
          <a:xfrm>
            <a:off x="2260679" y="6067294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9555654-2FEC-8447-9147-4B63D34A46C7}"/>
              </a:ext>
            </a:extLst>
          </p:cNvPr>
          <p:cNvSpPr/>
          <p:nvPr/>
        </p:nvSpPr>
        <p:spPr>
          <a:xfrm>
            <a:off x="2624845" y="6064076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021731A-3951-0B4B-8AF2-30EDE5B57ACF}"/>
              </a:ext>
            </a:extLst>
          </p:cNvPr>
          <p:cNvSpPr/>
          <p:nvPr/>
        </p:nvSpPr>
        <p:spPr>
          <a:xfrm>
            <a:off x="2994334" y="6065685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1840B18-277A-D34B-A895-ED286F2C90C1}"/>
              </a:ext>
            </a:extLst>
          </p:cNvPr>
          <p:cNvSpPr/>
          <p:nvPr/>
        </p:nvSpPr>
        <p:spPr>
          <a:xfrm>
            <a:off x="3358500" y="6064076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F8F4C10-2988-AA4B-B40E-EB7BFF9996A1}"/>
              </a:ext>
            </a:extLst>
          </p:cNvPr>
          <p:cNvSpPr/>
          <p:nvPr/>
        </p:nvSpPr>
        <p:spPr>
          <a:xfrm>
            <a:off x="3727989" y="6065685"/>
            <a:ext cx="241923" cy="24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477EDE7-4AC1-664B-A052-CB79D618FDA6}"/>
              </a:ext>
            </a:extLst>
          </p:cNvPr>
          <p:cNvSpPr/>
          <p:nvPr/>
        </p:nvSpPr>
        <p:spPr>
          <a:xfrm>
            <a:off x="6613641" y="4283027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DFBDB2C-531A-3640-BEEF-E284AF4ADBD0}"/>
              </a:ext>
            </a:extLst>
          </p:cNvPr>
          <p:cNvSpPr/>
          <p:nvPr/>
        </p:nvSpPr>
        <p:spPr>
          <a:xfrm>
            <a:off x="6983130" y="4284636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02672AE-A5F4-B548-95C5-8629F2C3ED8B}"/>
              </a:ext>
            </a:extLst>
          </p:cNvPr>
          <p:cNvSpPr/>
          <p:nvPr/>
        </p:nvSpPr>
        <p:spPr>
          <a:xfrm>
            <a:off x="7347296" y="4281418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60450B89-4C38-7C40-A784-D10C0A542F6F}"/>
              </a:ext>
            </a:extLst>
          </p:cNvPr>
          <p:cNvSpPr/>
          <p:nvPr/>
        </p:nvSpPr>
        <p:spPr>
          <a:xfrm>
            <a:off x="7716785" y="4283027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C918CA9A-29C8-234F-B342-1CBDF226E88F}"/>
              </a:ext>
            </a:extLst>
          </p:cNvPr>
          <p:cNvSpPr/>
          <p:nvPr/>
        </p:nvSpPr>
        <p:spPr>
          <a:xfrm>
            <a:off x="8080951" y="4281418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8C89643-BADF-CD4A-99F8-1AB80843032C}"/>
              </a:ext>
            </a:extLst>
          </p:cNvPr>
          <p:cNvSpPr/>
          <p:nvPr/>
        </p:nvSpPr>
        <p:spPr>
          <a:xfrm>
            <a:off x="8450440" y="4283027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8398E21-0EDB-7F41-9027-43C9C6236DD6}"/>
              </a:ext>
            </a:extLst>
          </p:cNvPr>
          <p:cNvSpPr/>
          <p:nvPr/>
        </p:nvSpPr>
        <p:spPr>
          <a:xfrm>
            <a:off x="6618876" y="4636381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51FA16E5-F38F-FF4F-97AA-13FB78EC544F}"/>
              </a:ext>
            </a:extLst>
          </p:cNvPr>
          <p:cNvSpPr/>
          <p:nvPr/>
        </p:nvSpPr>
        <p:spPr>
          <a:xfrm>
            <a:off x="6988365" y="4637990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63817C1-4C09-9540-9EAF-5D8F34745460}"/>
              </a:ext>
            </a:extLst>
          </p:cNvPr>
          <p:cNvSpPr/>
          <p:nvPr/>
        </p:nvSpPr>
        <p:spPr>
          <a:xfrm>
            <a:off x="7352531" y="4634772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A4C53C79-6C3D-A847-9FC1-2C2CA5DA8F8C}"/>
              </a:ext>
            </a:extLst>
          </p:cNvPr>
          <p:cNvSpPr/>
          <p:nvPr/>
        </p:nvSpPr>
        <p:spPr>
          <a:xfrm>
            <a:off x="7722020" y="4636381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4EFEC260-9D05-CA43-A578-CCE6EBEAABDE}"/>
              </a:ext>
            </a:extLst>
          </p:cNvPr>
          <p:cNvSpPr/>
          <p:nvPr/>
        </p:nvSpPr>
        <p:spPr>
          <a:xfrm>
            <a:off x="8086186" y="4634772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75463E34-F816-FC40-B5BD-6FC807AA431B}"/>
              </a:ext>
            </a:extLst>
          </p:cNvPr>
          <p:cNvSpPr/>
          <p:nvPr/>
        </p:nvSpPr>
        <p:spPr>
          <a:xfrm>
            <a:off x="8455675" y="4636381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3216DAC-279B-4E46-9C6E-BF25A357E613}"/>
              </a:ext>
            </a:extLst>
          </p:cNvPr>
          <p:cNvSpPr/>
          <p:nvPr/>
        </p:nvSpPr>
        <p:spPr>
          <a:xfrm>
            <a:off x="6618876" y="4997654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78E7A-30E5-E340-BC57-AA15AA85B90D}"/>
              </a:ext>
            </a:extLst>
          </p:cNvPr>
          <p:cNvSpPr/>
          <p:nvPr/>
        </p:nvSpPr>
        <p:spPr>
          <a:xfrm>
            <a:off x="6977895" y="4997654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5927F1CE-24C6-AC4B-B53B-05EEB73CA3C7}"/>
              </a:ext>
            </a:extLst>
          </p:cNvPr>
          <p:cNvSpPr/>
          <p:nvPr/>
        </p:nvSpPr>
        <p:spPr>
          <a:xfrm>
            <a:off x="7342061" y="4994436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894C33E-3111-9C4A-BC81-D44EDB6FAB77}"/>
              </a:ext>
            </a:extLst>
          </p:cNvPr>
          <p:cNvSpPr/>
          <p:nvPr/>
        </p:nvSpPr>
        <p:spPr>
          <a:xfrm>
            <a:off x="7711550" y="4996045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AFA090DB-EC92-B648-AD28-B9162E423A32}"/>
              </a:ext>
            </a:extLst>
          </p:cNvPr>
          <p:cNvSpPr/>
          <p:nvPr/>
        </p:nvSpPr>
        <p:spPr>
          <a:xfrm>
            <a:off x="8075716" y="4994436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C6CBEA5-762D-2A49-A5DA-FE7F325FE64D}"/>
              </a:ext>
            </a:extLst>
          </p:cNvPr>
          <p:cNvSpPr/>
          <p:nvPr/>
        </p:nvSpPr>
        <p:spPr>
          <a:xfrm>
            <a:off x="8445205" y="4996045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36DBF007-FAC7-BB46-8E6D-1962E4A0217F}"/>
              </a:ext>
            </a:extLst>
          </p:cNvPr>
          <p:cNvSpPr/>
          <p:nvPr/>
        </p:nvSpPr>
        <p:spPr>
          <a:xfrm>
            <a:off x="6613641" y="5352180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623F9E3-A5F0-8F47-8620-053C41B262E2}"/>
              </a:ext>
            </a:extLst>
          </p:cNvPr>
          <p:cNvSpPr/>
          <p:nvPr/>
        </p:nvSpPr>
        <p:spPr>
          <a:xfrm>
            <a:off x="6983130" y="5351008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57EF9B3-52FD-9F4A-A39F-BF3888AFD8C1}"/>
              </a:ext>
            </a:extLst>
          </p:cNvPr>
          <p:cNvSpPr/>
          <p:nvPr/>
        </p:nvSpPr>
        <p:spPr>
          <a:xfrm>
            <a:off x="7347296" y="5347790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67872D5-C71C-E84F-884A-D7E3D4973C87}"/>
              </a:ext>
            </a:extLst>
          </p:cNvPr>
          <p:cNvSpPr/>
          <p:nvPr/>
        </p:nvSpPr>
        <p:spPr>
          <a:xfrm>
            <a:off x="7716785" y="5349399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A6D5212-6F67-3E48-82B8-E2D2C0794920}"/>
              </a:ext>
            </a:extLst>
          </p:cNvPr>
          <p:cNvSpPr/>
          <p:nvPr/>
        </p:nvSpPr>
        <p:spPr>
          <a:xfrm>
            <a:off x="8080951" y="5347790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9C2FC078-9FED-A54E-B61B-89D852341D47}"/>
              </a:ext>
            </a:extLst>
          </p:cNvPr>
          <p:cNvSpPr/>
          <p:nvPr/>
        </p:nvSpPr>
        <p:spPr>
          <a:xfrm>
            <a:off x="8450440" y="5349399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5D19387-A910-114E-A868-F3D75EB32605}"/>
              </a:ext>
            </a:extLst>
          </p:cNvPr>
          <p:cNvSpPr/>
          <p:nvPr/>
        </p:nvSpPr>
        <p:spPr>
          <a:xfrm>
            <a:off x="6624200" y="5709063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4F5B02E6-842E-3146-9B8B-CF732846482D}"/>
              </a:ext>
            </a:extLst>
          </p:cNvPr>
          <p:cNvSpPr/>
          <p:nvPr/>
        </p:nvSpPr>
        <p:spPr>
          <a:xfrm>
            <a:off x="6983219" y="5709063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6475363-6BF5-B946-AAE1-1356D980E601}"/>
              </a:ext>
            </a:extLst>
          </p:cNvPr>
          <p:cNvSpPr/>
          <p:nvPr/>
        </p:nvSpPr>
        <p:spPr>
          <a:xfrm>
            <a:off x="7347385" y="5705845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D36B6B4-298B-6F49-AEBE-C065A2059DFF}"/>
              </a:ext>
            </a:extLst>
          </p:cNvPr>
          <p:cNvSpPr/>
          <p:nvPr/>
        </p:nvSpPr>
        <p:spPr>
          <a:xfrm>
            <a:off x="7716874" y="5707454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B0971F21-93E5-B544-BC76-A66545FFEDE8}"/>
              </a:ext>
            </a:extLst>
          </p:cNvPr>
          <p:cNvSpPr/>
          <p:nvPr/>
        </p:nvSpPr>
        <p:spPr>
          <a:xfrm>
            <a:off x="8081040" y="5705845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FE51E9F7-6FE2-844E-BC30-E40259BC322B}"/>
              </a:ext>
            </a:extLst>
          </p:cNvPr>
          <p:cNvSpPr/>
          <p:nvPr/>
        </p:nvSpPr>
        <p:spPr>
          <a:xfrm>
            <a:off x="8450529" y="5707454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1E74B514-A636-B648-9851-70132358FFC2}"/>
              </a:ext>
            </a:extLst>
          </p:cNvPr>
          <p:cNvSpPr/>
          <p:nvPr/>
        </p:nvSpPr>
        <p:spPr>
          <a:xfrm>
            <a:off x="6618965" y="6063589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5F05441E-9EBA-FD49-AEBD-013239A3BDD9}"/>
              </a:ext>
            </a:extLst>
          </p:cNvPr>
          <p:cNvSpPr/>
          <p:nvPr/>
        </p:nvSpPr>
        <p:spPr>
          <a:xfrm>
            <a:off x="6988454" y="6062417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4E5021D8-CFB1-774B-BFC9-84A8CE59B89C}"/>
              </a:ext>
            </a:extLst>
          </p:cNvPr>
          <p:cNvSpPr/>
          <p:nvPr/>
        </p:nvSpPr>
        <p:spPr>
          <a:xfrm>
            <a:off x="7352620" y="6059199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09A7EFB-989D-034E-8083-0F22A1FA1478}"/>
              </a:ext>
            </a:extLst>
          </p:cNvPr>
          <p:cNvSpPr/>
          <p:nvPr/>
        </p:nvSpPr>
        <p:spPr>
          <a:xfrm>
            <a:off x="7722109" y="6060808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F03E717-8AEA-B642-846C-252E01BCB09D}"/>
              </a:ext>
            </a:extLst>
          </p:cNvPr>
          <p:cNvSpPr/>
          <p:nvPr/>
        </p:nvSpPr>
        <p:spPr>
          <a:xfrm>
            <a:off x="8086275" y="6059199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021FF0C-E2A9-F64B-B701-F06BB8AC7865}"/>
              </a:ext>
            </a:extLst>
          </p:cNvPr>
          <p:cNvSpPr/>
          <p:nvPr/>
        </p:nvSpPr>
        <p:spPr>
          <a:xfrm>
            <a:off x="8455764" y="6060808"/>
            <a:ext cx="241923" cy="241923"/>
          </a:xfrm>
          <a:prstGeom prst="rect">
            <a:avLst/>
          </a:prstGeom>
          <a:solidFill>
            <a:srgbClr val="A6A6A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EC291E9C-0ABB-D54E-8736-E01B001A8E01}"/>
                  </a:ext>
                </a:extLst>
              </p:cNvPr>
              <p:cNvSpPr txBox="1"/>
              <p:nvPr/>
            </p:nvSpPr>
            <p:spPr>
              <a:xfrm>
                <a:off x="653293" y="4667128"/>
                <a:ext cx="1611297" cy="1225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Georgia" panose="02040502050405020303" pitchFamily="18" charset="0"/>
                  </a:rPr>
                  <a:t>Oracle pairwise similarity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EC291E9C-0ABB-D54E-8736-E01B001A8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93" y="4667128"/>
                <a:ext cx="1611297" cy="1225207"/>
              </a:xfrm>
              <a:prstGeom prst="rect">
                <a:avLst/>
              </a:prstGeom>
              <a:blipFill>
                <a:blip r:embed="rId10"/>
                <a:stretch>
                  <a:fillRect l="-3030" t="-2985" b="-4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67BADC0-CE5A-C145-B1F9-79B83DB26DD3}"/>
                  </a:ext>
                </a:extLst>
              </p:cNvPr>
              <p:cNvSpPr txBox="1"/>
              <p:nvPr/>
            </p:nvSpPr>
            <p:spPr>
              <a:xfrm>
                <a:off x="4461555" y="4813096"/>
                <a:ext cx="2144114" cy="933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Georgia" panose="02040502050405020303" pitchFamily="18" charset="0"/>
                  </a:rPr>
                  <a:t>Pairwise similarity matrix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>
                    <a:latin typeface="Georgia" panose="02040502050405020303" pitchFamily="18" charset="0"/>
                  </a:rPr>
                  <a:t> obtained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67BADC0-CE5A-C145-B1F9-79B83DB26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555" y="4813096"/>
                <a:ext cx="2144114" cy="933269"/>
              </a:xfrm>
              <a:prstGeom prst="rect">
                <a:avLst/>
              </a:prstGeom>
              <a:blipFill>
                <a:blip r:embed="rId11"/>
                <a:stretch>
                  <a:fillRect l="-2557" t="-3922" r="-227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本框 119">
            <a:extLst>
              <a:ext uri="{FF2B5EF4-FFF2-40B4-BE49-F238E27FC236}">
                <a16:creationId xmlns:a16="http://schemas.microsoft.com/office/drawing/2014/main" id="{A5CB1561-4BAE-2241-A9D2-1A2EFD809756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72736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Solutions: Ranking-based Individual Fairness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4BEA5B0-1EF4-4644-87FD-FCC2CDF60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40"/>
          <a:stretch/>
        </p:blipFill>
        <p:spPr>
          <a:xfrm>
            <a:off x="2179320" y="3657600"/>
            <a:ext cx="3293226" cy="150831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9CA6BE5-A331-BB40-88C0-EF2D10A265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562"/>
          <a:stretch/>
        </p:blipFill>
        <p:spPr>
          <a:xfrm>
            <a:off x="5562600" y="3657600"/>
            <a:ext cx="1555866" cy="150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F7BD75D-73CE-274F-B803-E01AFECA32DC}"/>
                  </a:ext>
                </a:extLst>
              </p:cNvPr>
              <p:cNvSpPr txBox="1"/>
              <p:nvPr/>
            </p:nvSpPr>
            <p:spPr>
              <a:xfrm>
                <a:off x="1576648" y="2053521"/>
                <a:ext cx="2991292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Similarity</a:t>
                </a:r>
                <a:r>
                  <a:rPr kumimoji="1" lang="zh-CN" altLang="en-US">
                    <a:latin typeface="Georgia" panose="02040502050405020303" pitchFamily="18" charset="0"/>
                  </a:rPr>
                  <a:t> </a:t>
                </a:r>
                <a:r>
                  <a:rPr kumimoji="1" lang="en-US" altLang="zh-CN">
                    <a:latin typeface="Georgia" panose="02040502050405020303" pitchFamily="18" charset="0"/>
                  </a:rPr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from human knowledge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F7BD75D-73CE-274F-B803-E01AFECA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648" y="2053521"/>
                <a:ext cx="2991292" cy="671209"/>
              </a:xfrm>
              <a:prstGeom prst="rect">
                <a:avLst/>
              </a:prstGeom>
              <a:blipFill>
                <a:blip r:embed="rId6"/>
                <a:stretch>
                  <a:fillRect l="-1837" t="-545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54FD318-A92F-C944-8815-C9FE8567F006}"/>
              </a:ext>
            </a:extLst>
          </p:cNvPr>
          <p:cNvCxnSpPr>
            <a:cxnSpLocks/>
          </p:cNvCxnSpPr>
          <p:nvPr/>
        </p:nvCxnSpPr>
        <p:spPr>
          <a:xfrm>
            <a:off x="2853151" y="2792979"/>
            <a:ext cx="0" cy="789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06534D1-45C6-AB45-80D5-30181F646D20}"/>
                  </a:ext>
                </a:extLst>
              </p:cNvPr>
              <p:cNvSpPr txBox="1"/>
              <p:nvPr/>
            </p:nvSpPr>
            <p:spPr>
              <a:xfrm>
                <a:off x="1576648" y="5364138"/>
                <a:ext cx="2766752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>
                    <a:latin typeface="Georgia" panose="02040502050405020303" pitchFamily="18" charset="0"/>
                  </a:rPr>
                  <a:t>Ranking with other individuals for instance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1400">
                    <a:latin typeface="Georgia" panose="02040502050405020303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 sz="1400">
                    <a:latin typeface="Georgia" panose="02040502050405020303" pitchFamily="18" charset="0"/>
                  </a:rPr>
                  <a:t> </a:t>
                </a:r>
                <a:endParaRPr kumimoji="1" lang="zh-CN" altLang="en-US" sz="1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06534D1-45C6-AB45-80D5-30181F64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648" y="5364138"/>
                <a:ext cx="2766752" cy="542521"/>
              </a:xfrm>
              <a:prstGeom prst="rect">
                <a:avLst/>
              </a:prstGeom>
              <a:blipFill>
                <a:blip r:embed="rId7"/>
                <a:stretch>
                  <a:fillRect l="-661" t="-3371"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BBE1532-D225-334E-BFA4-A5C6291E0F4D}"/>
                  </a:ext>
                </a:extLst>
              </p:cNvPr>
              <p:cNvSpPr txBox="1"/>
              <p:nvPr/>
            </p:nvSpPr>
            <p:spPr>
              <a:xfrm>
                <a:off x="5048383" y="5364137"/>
                <a:ext cx="2711751" cy="525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>
                    <a:latin typeface="Georgia" panose="02040502050405020303" pitchFamily="18" charset="0"/>
                  </a:rPr>
                  <a:t>Ranking with other individuals for instance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1400">
                    <a:latin typeface="Georgia" panose="02040502050405020303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 sz="1400">
                    <a:latin typeface="Georgia" panose="02040502050405020303" pitchFamily="18" charset="0"/>
                  </a:rPr>
                  <a:t> </a:t>
                </a:r>
                <a:endParaRPr kumimoji="1" lang="zh-CN" altLang="en-US" sz="1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BBE1532-D225-334E-BFA4-A5C6291E0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383" y="5364137"/>
                <a:ext cx="2711751" cy="525080"/>
              </a:xfrm>
              <a:prstGeom prst="rect">
                <a:avLst/>
              </a:prstGeom>
              <a:blipFill>
                <a:blip r:embed="rId8"/>
                <a:stretch>
                  <a:fillRect l="-674" t="-3488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349638D-B963-634A-9E66-B307DB1C9D44}"/>
                  </a:ext>
                </a:extLst>
              </p:cNvPr>
              <p:cNvSpPr txBox="1"/>
              <p:nvPr/>
            </p:nvSpPr>
            <p:spPr>
              <a:xfrm>
                <a:off x="5198528" y="2060990"/>
                <a:ext cx="2561607" cy="656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Similarity</a:t>
                </a:r>
                <a:r>
                  <a:rPr kumimoji="1" lang="zh-CN" altLang="en-US">
                    <a:latin typeface="Georgia" panose="02040502050405020303" pitchFamily="18" charset="0"/>
                  </a:rPr>
                  <a:t> </a:t>
                </a:r>
                <a:r>
                  <a:rPr kumimoji="1" lang="en-US" altLang="zh-CN">
                    <a:latin typeface="Georgia" panose="02040502050405020303" pitchFamily="18" charset="0"/>
                  </a:rPr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from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349638D-B963-634A-9E66-B307DB1C9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28" y="2060990"/>
                <a:ext cx="2561607" cy="656270"/>
              </a:xfrm>
              <a:prstGeom prst="rect">
                <a:avLst/>
              </a:prstGeom>
              <a:blipFill>
                <a:blip r:embed="rId9"/>
                <a:stretch>
                  <a:fillRect l="-2143" t="-4630" r="-2143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114F154-0601-4F4C-9041-D57AC5F6EBF4}"/>
              </a:ext>
            </a:extLst>
          </p:cNvPr>
          <p:cNvCxnSpPr>
            <a:cxnSpLocks/>
          </p:cNvCxnSpPr>
          <p:nvPr/>
        </p:nvCxnSpPr>
        <p:spPr>
          <a:xfrm>
            <a:off x="6249237" y="2792979"/>
            <a:ext cx="0" cy="789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9C95F554-6143-344E-B4FD-89570FF7B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2252730"/>
              </a:xfrm>
            </p:spPr>
            <p:txBody>
              <a:bodyPr>
                <a:normAutofit/>
              </a:bodyPr>
              <a:lstStyle/>
              <a:p>
                <a:r>
                  <a:rPr lang="en-US" b="1">
                    <a:solidFill>
                      <a:schemeClr val="tx1"/>
                    </a:solidFill>
                  </a:rPr>
                  <a:t>Ranking based individual fairness</a:t>
                </a:r>
                <a:r>
                  <a:rPr lang="en-US">
                    <a:solidFill>
                      <a:schemeClr val="tx1"/>
                    </a:solidFill>
                  </a:rPr>
                  <a:t>: for each individual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if we have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9C95F554-6143-344E-B4FD-89570FF7B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2252730"/>
              </a:xfrm>
              <a:blipFill>
                <a:blip r:embed="rId10"/>
                <a:stretch>
                  <a:fillRect l="-815" t="-1892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7E287B9-7347-1D46-81B2-16F4DD5E25C2}"/>
              </a:ext>
            </a:extLst>
          </p:cNvPr>
          <p:cNvSpPr txBox="1"/>
          <p:nvPr/>
        </p:nvSpPr>
        <p:spPr>
          <a:xfrm>
            <a:off x="3930232" y="397326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Consistent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C90EC7-C7B7-CF4B-AD9E-DE65A13852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61" y="1032563"/>
            <a:ext cx="716877" cy="85427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832363E-0CBF-2E4C-9BCA-13F87925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D073CAB-735C-2E4A-8914-DB74461D5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E1D910A6-2FA6-7F46-BF6A-1BC76871ED72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6CB571E-128D-5C48-8F7C-9BF8E2231392}"/>
              </a:ext>
            </a:extLst>
          </p:cNvPr>
          <p:cNvSpPr txBox="1"/>
          <p:nvPr/>
        </p:nvSpPr>
        <p:spPr>
          <a:xfrm>
            <a:off x="8800873" y="6525725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21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CC0B911-B1C1-1745-94C2-823C9E77E0CC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748557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Solutions: Ranking-based Problem Formulation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DD6FC6-7F96-E849-94C3-51E7311E8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778" y="3773905"/>
            <a:ext cx="4796444" cy="150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B448E2-7997-C144-86AC-62A0EC7681C6}"/>
                  </a:ext>
                </a:extLst>
              </p:cNvPr>
              <p:cNvSpPr txBox="1"/>
              <p:nvPr/>
            </p:nvSpPr>
            <p:spPr>
              <a:xfrm>
                <a:off x="1580708" y="2108289"/>
                <a:ext cx="2991292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Similarity</a:t>
                </a:r>
                <a:r>
                  <a:rPr kumimoji="1" lang="zh-CN" altLang="en-US">
                    <a:latin typeface="Georgia" panose="02040502050405020303" pitchFamily="18" charset="0"/>
                  </a:rPr>
                  <a:t> </a:t>
                </a:r>
                <a:r>
                  <a:rPr kumimoji="1" lang="en-US" altLang="zh-CN">
                    <a:latin typeface="Georgia" panose="02040502050405020303" pitchFamily="18" charset="0"/>
                  </a:rPr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from human knowledge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B448E2-7997-C144-86AC-62A0EC768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08" y="2108289"/>
                <a:ext cx="2991292" cy="671209"/>
              </a:xfrm>
              <a:prstGeom prst="rect">
                <a:avLst/>
              </a:prstGeom>
              <a:blipFill>
                <a:blip r:embed="rId5"/>
                <a:stretch>
                  <a:fillRect l="-1629" t="-545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0BE0E6A-3EDE-EB4F-956D-59F71674B3C3}"/>
                  </a:ext>
                </a:extLst>
              </p:cNvPr>
              <p:cNvSpPr txBox="1"/>
              <p:nvPr/>
            </p:nvSpPr>
            <p:spPr>
              <a:xfrm>
                <a:off x="1580708" y="5418906"/>
                <a:ext cx="2686492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>
                    <a:latin typeface="Georgia" panose="02040502050405020303" pitchFamily="18" charset="0"/>
                  </a:rPr>
                  <a:t>Ranking with other individuals for instance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1400">
                    <a:latin typeface="Georgia" panose="02040502050405020303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 sz="1400">
                    <a:latin typeface="Georgia" panose="02040502050405020303" pitchFamily="18" charset="0"/>
                  </a:rPr>
                  <a:t> </a:t>
                </a:r>
                <a:endParaRPr kumimoji="1" lang="zh-CN" altLang="en-US" sz="1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0BE0E6A-3EDE-EB4F-956D-59F71674B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08" y="5418906"/>
                <a:ext cx="2686492" cy="542521"/>
              </a:xfrm>
              <a:prstGeom prst="rect">
                <a:avLst/>
              </a:prstGeom>
              <a:blipFill>
                <a:blip r:embed="rId6"/>
                <a:stretch>
                  <a:fillRect l="-680" t="-3371"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CA40344-78A2-BB40-86D0-2BC42E0D526D}"/>
                  </a:ext>
                </a:extLst>
              </p:cNvPr>
              <p:cNvSpPr txBox="1"/>
              <p:nvPr/>
            </p:nvSpPr>
            <p:spPr>
              <a:xfrm>
                <a:off x="5052444" y="5418905"/>
                <a:ext cx="2686492" cy="525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>
                    <a:latin typeface="Georgia" panose="02040502050405020303" pitchFamily="18" charset="0"/>
                  </a:rPr>
                  <a:t>Ranking with other individuals for instance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1400">
                    <a:latin typeface="Georgia" panose="02040502050405020303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 sz="1400">
                    <a:latin typeface="Georgia" panose="02040502050405020303" pitchFamily="18" charset="0"/>
                  </a:rPr>
                  <a:t> </a:t>
                </a:r>
                <a:endParaRPr kumimoji="1" lang="zh-CN" altLang="en-US" sz="1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CA40344-78A2-BB40-86D0-2BC42E0D5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444" y="5418905"/>
                <a:ext cx="2686492" cy="525080"/>
              </a:xfrm>
              <a:prstGeom prst="rect">
                <a:avLst/>
              </a:prstGeom>
              <a:blipFill>
                <a:blip r:embed="rId7"/>
                <a:stretch>
                  <a:fillRect l="-680" t="-3488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E38B090-2282-474D-A762-DC2B0C94C056}"/>
                  </a:ext>
                </a:extLst>
              </p:cNvPr>
              <p:cNvSpPr txBox="1"/>
              <p:nvPr/>
            </p:nvSpPr>
            <p:spPr>
              <a:xfrm>
                <a:off x="4951994" y="2071603"/>
                <a:ext cx="2602605" cy="656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Similarity</a:t>
                </a:r>
                <a:r>
                  <a:rPr kumimoji="1" lang="zh-CN" altLang="en-US">
                    <a:latin typeface="Georgia" panose="02040502050405020303" pitchFamily="18" charset="0"/>
                  </a:rPr>
                  <a:t> </a:t>
                </a:r>
                <a:r>
                  <a:rPr kumimoji="1" lang="en-US" altLang="zh-CN">
                    <a:latin typeface="Georgia" panose="02040502050405020303" pitchFamily="18" charset="0"/>
                  </a:rPr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from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E38B090-2282-474D-A762-DC2B0C94C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994" y="2071603"/>
                <a:ext cx="2602605" cy="656270"/>
              </a:xfrm>
              <a:prstGeom prst="rect">
                <a:avLst/>
              </a:prstGeom>
              <a:blipFill>
                <a:blip r:embed="rId8"/>
                <a:stretch>
                  <a:fillRect l="-1874" t="-5607" r="-70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DABAA8B-63B4-4B4C-A1DC-04C2D93A0344}"/>
              </a:ext>
            </a:extLst>
          </p:cNvPr>
          <p:cNvCxnSpPr>
            <a:cxnSpLocks/>
          </p:cNvCxnSpPr>
          <p:nvPr/>
        </p:nvCxnSpPr>
        <p:spPr>
          <a:xfrm>
            <a:off x="2852314" y="2845768"/>
            <a:ext cx="0" cy="789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34A6DFD-46B4-BC4A-B7BD-14F1D3A1B170}"/>
              </a:ext>
            </a:extLst>
          </p:cNvPr>
          <p:cNvCxnSpPr>
            <a:cxnSpLocks/>
          </p:cNvCxnSpPr>
          <p:nvPr/>
        </p:nvCxnSpPr>
        <p:spPr>
          <a:xfrm>
            <a:off x="6248400" y="2845768"/>
            <a:ext cx="0" cy="789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FD4DC92-6FF7-A64E-938A-FDF0713FE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2290308"/>
              </a:xfrm>
            </p:spPr>
            <p:txBody>
              <a:bodyPr>
                <a:normAutofit/>
              </a:bodyPr>
              <a:lstStyle/>
              <a:p>
                <a:r>
                  <a:rPr lang="en-US" b="1">
                    <a:solidFill>
                      <a:schemeClr val="tx1"/>
                    </a:solidFill>
                  </a:rPr>
                  <a:t>Promoting individual fairness from a ranking perspective</a:t>
                </a:r>
                <a:r>
                  <a:rPr lang="en-US">
                    <a:solidFill>
                      <a:schemeClr val="tx1"/>
                    </a:solidFill>
                  </a:rPr>
                  <a:t>: for each </a:t>
                </a:r>
                <a:r>
                  <a:rPr lang="en-US" altLang="zh-CN">
                    <a:solidFill>
                      <a:schemeClr val="tx1"/>
                    </a:solidFill>
                  </a:rPr>
                  <a:t>individual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our goal is to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FD4DC92-6FF7-A64E-938A-FDF0713FE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2290308"/>
              </a:xfrm>
              <a:blipFill>
                <a:blip r:embed="rId9"/>
                <a:stretch>
                  <a:fillRect l="-815" t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2D915D6A-EAD1-EF40-B09E-56D7EE206C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1" y="1032563"/>
            <a:ext cx="716877" cy="85427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2383B33-DDCE-CB42-947F-1AB77AFB0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3815B0F-F211-934A-AA56-532858ED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EA3F4270-DC00-194F-8B73-D418C4746D88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102ED37-C099-7A4E-9563-ECC46E5A82EE}"/>
              </a:ext>
            </a:extLst>
          </p:cNvPr>
          <p:cNvSpPr txBox="1"/>
          <p:nvPr/>
        </p:nvSpPr>
        <p:spPr>
          <a:xfrm>
            <a:off x="8800873" y="6525725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22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FBB177F-3334-C145-B850-E1CAC36CC906}"/>
              </a:ext>
            </a:extLst>
          </p:cNvPr>
          <p:cNvSpPr txBox="1"/>
          <p:nvPr/>
        </p:nvSpPr>
        <p:spPr>
          <a:xfrm>
            <a:off x="3731768" y="3886200"/>
            <a:ext cx="166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>
                <a:latin typeface="Georgia" panose="02040502050405020303" pitchFamily="18" charset="0"/>
              </a:rPr>
              <a:t>As similar as possible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DEAF2F8-CD04-154F-9F8F-8E4A8C21D089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65014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7AE4CC-C49C-F041-8C89-B4F40BD8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21" y="2926121"/>
            <a:ext cx="2946510" cy="35735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Solutions: Ranking-based Problem Formulation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D4DC92-6FF7-A64E-938A-FDF0713FE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The newly proposed Ranking-based individual fairness definition &amp; corresponding problem formulation: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Naturally calibrate </a:t>
            </a:r>
            <a:r>
              <a:rPr lang="en-US">
                <a:solidFill>
                  <a:schemeClr val="tx1"/>
                </a:solidFill>
              </a:rPr>
              <a:t>across individuals;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Provide a </a:t>
            </a:r>
            <a:r>
              <a:rPr lang="en-US">
                <a:solidFill>
                  <a:srgbClr val="FF0000"/>
                </a:solidFill>
              </a:rPr>
              <a:t>new constraint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criterion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to achieve individual fairness; </a:t>
            </a:r>
          </a:p>
          <a:p>
            <a:endParaRPr 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D915D6A-EAD1-EF40-B09E-56D7EE206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1" y="1032563"/>
            <a:ext cx="716877" cy="85427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2383B33-DDCE-CB42-947F-1AB77AFB0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3815B0F-F211-934A-AA56-532858EDD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EA3F4270-DC00-194F-8B73-D418C4746D88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102ED37-C099-7A4E-9563-ECC46E5A82EE}"/>
              </a:ext>
            </a:extLst>
          </p:cNvPr>
          <p:cNvSpPr txBox="1"/>
          <p:nvPr/>
        </p:nvSpPr>
        <p:spPr>
          <a:xfrm>
            <a:off x="8800873" y="6525725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23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FB8DC5-293D-944D-8E1C-CABCEBF0D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78" y="5919940"/>
            <a:ext cx="520700" cy="469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7B33B-A572-A140-BB9B-1068D6879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571" y="4558941"/>
            <a:ext cx="723900" cy="72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8FAB5D-8CD6-9144-A896-5BD4DF2EB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4379" y="3135601"/>
            <a:ext cx="736600" cy="711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627915-1275-F043-81EA-37E066E1E6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800" y="3726180"/>
            <a:ext cx="749300" cy="723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C4A508-19E7-E743-A6E7-770EFBFBD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6577" y="3726181"/>
            <a:ext cx="723900" cy="7239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F796DC7-0378-884B-83BF-4EBF2B0CCD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5050" y="3726181"/>
            <a:ext cx="749300" cy="7239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D11E340-5388-0D4E-A3AC-773987838B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8474" y="3737065"/>
            <a:ext cx="711200" cy="7239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2B58B05-94A0-8E40-B784-C93FA7F2F8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2225" y="3722552"/>
            <a:ext cx="723900" cy="7239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449FCCB-1EAB-FA4B-BAE5-17C3656697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4350" y="5231927"/>
            <a:ext cx="749300" cy="7239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561E908-5664-3645-BAA4-2E0F571DDD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4" y="5235556"/>
            <a:ext cx="723900" cy="7239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7C0B78C-035B-2F46-8AC4-009D049328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48485" y="5239184"/>
            <a:ext cx="749300" cy="7239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350CF4D-B283-5147-8A1A-82B58362E14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5982" y="5239184"/>
            <a:ext cx="711200" cy="723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5E9124F-0E15-2840-908F-8B5878906D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8474" y="5259141"/>
            <a:ext cx="736600" cy="71120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A7ECE23-9EB5-4E48-AFCC-592839702E11}"/>
              </a:ext>
            </a:extLst>
          </p:cNvPr>
          <p:cNvSpPr txBox="1"/>
          <p:nvPr/>
        </p:nvSpPr>
        <p:spPr>
          <a:xfrm>
            <a:off x="4423821" y="3433353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Ranking from               :</a:t>
            </a:r>
            <a:endParaRPr kumimoji="1" lang="zh-CN" altLang="en-US" b="1">
              <a:latin typeface="Georgia" panose="02040502050405020303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CD8EF1A-1718-BF45-B4A3-1AA91A85BBC2}"/>
              </a:ext>
            </a:extLst>
          </p:cNvPr>
          <p:cNvSpPr txBox="1"/>
          <p:nvPr/>
        </p:nvSpPr>
        <p:spPr>
          <a:xfrm>
            <a:off x="4432780" y="4876061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Ranking from               :</a:t>
            </a:r>
            <a:endParaRPr kumimoji="1" lang="zh-CN" altLang="en-US" b="1">
              <a:latin typeface="Georgia" panose="02040502050405020303" pitchFamily="18" charset="0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F482A4DC-EB0E-954F-91BB-48B5C3E5060F}"/>
              </a:ext>
            </a:extLst>
          </p:cNvPr>
          <p:cNvCxnSpPr>
            <a:cxnSpLocks/>
          </p:cNvCxnSpPr>
          <p:nvPr/>
        </p:nvCxnSpPr>
        <p:spPr>
          <a:xfrm>
            <a:off x="3966621" y="4558941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EF714CF-3809-6E4A-9353-0268C860D49C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71492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内容占位符 2">
                <a:extLst>
                  <a:ext uri="{FF2B5EF4-FFF2-40B4-BE49-F238E27FC236}">
                    <a16:creationId xmlns:a16="http://schemas.microsoft.com/office/drawing/2014/main" id="{AA72898B-6396-A54C-B604-D0374D5DC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4913" y="1808410"/>
                <a:ext cx="3055747" cy="403993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1800" b="1"/>
                  <a:t>GNN backbone model.</a:t>
                </a:r>
              </a:p>
              <a:p>
                <a:pPr marL="457200" lvl="1" indent="0">
                  <a:buNone/>
                </a:pPr>
                <a:r>
                  <a:rPr kumimoji="1" lang="en-US" altLang="zh-CN" sz="1400"/>
                  <a:t>Basic GNN structure to achieve downstream tasks.</a:t>
                </a:r>
                <a:endParaRPr kumimoji="1" lang="en-US" altLang="zh-CN" sz="1800"/>
              </a:p>
              <a:p>
                <a:r>
                  <a:rPr kumimoji="1" lang="en-US" altLang="zh-CN" sz="1800" b="1"/>
                  <a:t>Utility maximization.</a:t>
                </a:r>
              </a:p>
              <a:p>
                <a:pPr marL="457200" lvl="1" indent="0">
                  <a:buNone/>
                </a:pPr>
                <a:r>
                  <a:rPr kumimoji="1" lang="en-US" altLang="zh-CN" sz="1400"/>
                  <a:t>It aims to minimize the downstream task loss.</a:t>
                </a:r>
                <a:endParaRPr kumimoji="1" lang="en-US" altLang="zh-CN" sz="1800"/>
              </a:p>
              <a:p>
                <a:r>
                  <a:rPr kumimoji="1" lang="en-US" altLang="zh-CN" sz="1800" b="1"/>
                  <a:t>Individual fairness optimization.</a:t>
                </a:r>
              </a:p>
              <a:p>
                <a:pPr marL="457200" lvl="1" indent="0">
                  <a:buNone/>
                </a:pPr>
                <a:r>
                  <a:rPr kumimoji="1" lang="en-US" altLang="zh-CN" sz="1400"/>
                  <a:t>It aims to enforces the similarity rankings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  <m:r>
                      <a:rPr kumimoji="1" lang="en-US" altLang="zh-CN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40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 sz="1400"/>
                  <a:t> to be similar.</a:t>
                </a:r>
                <a:endParaRPr kumimoji="1" lang="zh-CN" altLang="en-US" sz="1400"/>
              </a:p>
            </p:txBody>
          </p:sp>
        </mc:Choice>
        <mc:Fallback xmlns="">
          <p:sp>
            <p:nvSpPr>
              <p:cNvPr id="27" name="内容占位符 2">
                <a:extLst>
                  <a:ext uri="{FF2B5EF4-FFF2-40B4-BE49-F238E27FC236}">
                    <a16:creationId xmlns:a16="http://schemas.microsoft.com/office/drawing/2014/main" id="{AA72898B-6396-A54C-B604-D0374D5DC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4913" y="1808410"/>
                <a:ext cx="3055747" cy="4039938"/>
              </a:xfrm>
              <a:blipFill>
                <a:blip r:embed="rId3"/>
                <a:stretch>
                  <a:fillRect l="-1397" t="-906" r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Solutions: Proposed Framework—REDRESS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B2B45A-C1D5-7141-B6CF-BFF25F77A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1" y="1597162"/>
            <a:ext cx="6113845" cy="38947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EBC1A20-8286-4841-B859-432368D8F8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9000"/>
          </a:blip>
          <a:stretch>
            <a:fillRect/>
          </a:stretch>
        </p:blipFill>
        <p:spPr>
          <a:xfrm>
            <a:off x="6054704" y="2948079"/>
            <a:ext cx="2936895" cy="252399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F0742B0-BB9F-D241-B37D-BB0C5C7CF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5DB2E0-269B-6D42-8795-B6E35AE35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3CB0159A-5ADD-9048-8C81-9608C82FE89F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B5CF713-EDED-F145-A8D2-9D5845691982}"/>
              </a:ext>
            </a:extLst>
          </p:cNvPr>
          <p:cNvSpPr txBox="1"/>
          <p:nvPr/>
        </p:nvSpPr>
        <p:spPr>
          <a:xfrm>
            <a:off x="8800873" y="6525725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24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E59A96-7305-CD47-B22E-7A4C26727089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86627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>
                <a:extLst>
                  <a:ext uri="{FF2B5EF4-FFF2-40B4-BE49-F238E27FC236}">
                    <a16:creationId xmlns:a16="http://schemas.microsoft.com/office/drawing/2014/main" id="{43542865-1801-4644-A419-7930E19ED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4913" y="1808410"/>
                <a:ext cx="3055747" cy="40399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rgbClr val="0D0163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rgbClr val="0D0163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rgbClr val="0D0163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600" kern="1200">
                    <a:solidFill>
                      <a:srgbClr val="0D0163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0D0163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1800" b="1"/>
                  <a:t>GNN backbone model.</a:t>
                </a:r>
              </a:p>
              <a:p>
                <a:pPr marL="457200" lvl="1" indent="0">
                  <a:buFont typeface="Arial" pitchFamily="34" charset="0"/>
                  <a:buNone/>
                </a:pPr>
                <a:r>
                  <a:rPr kumimoji="1" lang="en-US" altLang="zh-CN" sz="1400"/>
                  <a:t>Basic GNN structure to make downstream tasks.</a:t>
                </a:r>
                <a:endParaRPr kumimoji="1" lang="en-US" altLang="zh-CN" sz="1800"/>
              </a:p>
              <a:p>
                <a:r>
                  <a:rPr kumimoji="1" lang="en-US" altLang="zh-CN" sz="1800" b="1"/>
                  <a:t>Utility maximization.</a:t>
                </a:r>
              </a:p>
              <a:p>
                <a:pPr marL="457200" lvl="1" indent="0">
                  <a:buFont typeface="Arial" pitchFamily="34" charset="0"/>
                  <a:buNone/>
                </a:pPr>
                <a:r>
                  <a:rPr kumimoji="1" lang="en-US" altLang="zh-CN" sz="1400"/>
                  <a:t>It aims to minimize the downstream task loss.</a:t>
                </a:r>
                <a:endParaRPr kumimoji="1" lang="en-US" altLang="zh-CN" sz="1800"/>
              </a:p>
              <a:p>
                <a:r>
                  <a:rPr kumimoji="1" lang="en-US" altLang="zh-CN" sz="1800" b="1"/>
                  <a:t>Individual fairness optimization.</a:t>
                </a:r>
              </a:p>
              <a:p>
                <a:pPr marL="457200" lvl="1" indent="0">
                  <a:buFont typeface="Arial" pitchFamily="34" charset="0"/>
                  <a:buNone/>
                </a:pPr>
                <a:r>
                  <a:rPr kumimoji="1" lang="en-US" altLang="zh-CN" sz="1400"/>
                  <a:t>It aims to enforces the similarity rankings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  <m:r>
                      <a:rPr kumimoji="1" lang="en-US" altLang="zh-CN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40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1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 sz="1400"/>
                  <a:t> to be similar.</a:t>
                </a:r>
                <a:endParaRPr kumimoji="1" lang="zh-CN" altLang="en-US" sz="1400"/>
              </a:p>
            </p:txBody>
          </p:sp>
        </mc:Choice>
        <mc:Fallback xmlns="">
          <p:sp>
            <p:nvSpPr>
              <p:cNvPr id="23" name="内容占位符 2">
                <a:extLst>
                  <a:ext uri="{FF2B5EF4-FFF2-40B4-BE49-F238E27FC236}">
                    <a16:creationId xmlns:a16="http://schemas.microsoft.com/office/drawing/2014/main" id="{43542865-1801-4644-A419-7930E19ED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913" y="1808410"/>
                <a:ext cx="3055747" cy="4039938"/>
              </a:xfrm>
              <a:prstGeom prst="rect">
                <a:avLst/>
              </a:prstGeom>
              <a:blipFill>
                <a:blip r:embed="rId3"/>
                <a:stretch>
                  <a:fillRect l="-1397" t="-906" r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Solutions: Proposed Framework—REDRESS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EBC1A20-8286-4841-B859-432368D8F89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</a:blip>
          <a:stretch>
            <a:fillRect/>
          </a:stretch>
        </p:blipFill>
        <p:spPr>
          <a:xfrm>
            <a:off x="6054704" y="3733800"/>
            <a:ext cx="2936895" cy="17382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F2FAF9-617C-2043-A061-C1F0228F5F4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</a:blip>
          <a:stretch>
            <a:fillRect/>
          </a:stretch>
        </p:blipFill>
        <p:spPr>
          <a:xfrm>
            <a:off x="6102335" y="1706177"/>
            <a:ext cx="2936895" cy="11437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964FD6-8C96-1049-A663-45C83DEFE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637346"/>
            <a:ext cx="6114339" cy="39252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9E6C2D0-ACC0-1542-A9E4-FE841936C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566EB86-B9CD-074A-9DA7-11A6FCEEA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4D849AF-827B-F447-A4D1-84876DE134A9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AF77F5-E088-CB44-89B3-1017C1DC64D0}"/>
              </a:ext>
            </a:extLst>
          </p:cNvPr>
          <p:cNvSpPr txBox="1"/>
          <p:nvPr/>
        </p:nvSpPr>
        <p:spPr>
          <a:xfrm>
            <a:off x="8800873" y="6525725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25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8780B0-808B-2C4C-A90D-060943BFD4BD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12632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2BB1E5-22F4-2A4A-BFDC-DCDB3C46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1714095"/>
            <a:ext cx="6064235" cy="3816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Solutions: Proposed Framework—REDRESS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EB2184A9-11D7-BC4F-94F8-98F0CDA1EC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4913" y="1808410"/>
                <a:ext cx="3055747" cy="403993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1800" b="1"/>
                  <a:t>GNN backbone model.</a:t>
                </a:r>
              </a:p>
              <a:p>
                <a:pPr marL="457200" lvl="1" indent="0">
                  <a:buNone/>
                </a:pPr>
                <a:r>
                  <a:rPr kumimoji="1" lang="en-US" altLang="zh-CN" sz="1400"/>
                  <a:t>Basic GNN structure to make downstream tasks.</a:t>
                </a:r>
                <a:endParaRPr kumimoji="1" lang="en-US" altLang="zh-CN" sz="1800"/>
              </a:p>
              <a:p>
                <a:r>
                  <a:rPr kumimoji="1" lang="en-US" altLang="zh-CN" sz="1800" b="1"/>
                  <a:t>Utility maximization.</a:t>
                </a:r>
              </a:p>
              <a:p>
                <a:pPr marL="457200" lvl="1" indent="0">
                  <a:buNone/>
                </a:pPr>
                <a:r>
                  <a:rPr kumimoji="1" lang="en-US" altLang="zh-CN" sz="1400"/>
                  <a:t>It aims to minimize the downstream task loss.</a:t>
                </a:r>
                <a:endParaRPr kumimoji="1" lang="en-US" altLang="zh-CN" sz="1800"/>
              </a:p>
              <a:p>
                <a:r>
                  <a:rPr kumimoji="1" lang="en-US" altLang="zh-CN" sz="1800" b="1"/>
                  <a:t>Individual fairness optimization.</a:t>
                </a:r>
              </a:p>
              <a:p>
                <a:pPr marL="457200" lvl="1" indent="0">
                  <a:buNone/>
                </a:pPr>
                <a:r>
                  <a:rPr kumimoji="1" lang="en-US" altLang="zh-CN" sz="1400"/>
                  <a:t>It aims to enforces the similarity rankings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  <m:r>
                      <a:rPr kumimoji="1" lang="en-US" altLang="zh-CN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40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 sz="1400"/>
                  <a:t> to be similar.</a:t>
                </a:r>
                <a:endParaRPr kumimoji="1" lang="zh-CN" altLang="en-US" sz="1400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EB2184A9-11D7-BC4F-94F8-98F0CDA1EC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4913" y="1808410"/>
                <a:ext cx="3055747" cy="4039938"/>
              </a:xfrm>
              <a:blipFill>
                <a:blip r:embed="rId5"/>
                <a:stretch>
                  <a:fillRect l="-1397" t="-906" r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A8C9AB2-D09A-4A41-86CF-7DE96B7FED3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9000"/>
          </a:blip>
          <a:stretch>
            <a:fillRect/>
          </a:stretch>
        </p:blipFill>
        <p:spPr>
          <a:xfrm>
            <a:off x="6070667" y="2881813"/>
            <a:ext cx="2936895" cy="8165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C8CB91-47FB-824F-9655-23EB1E3B6B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9000"/>
          </a:blip>
          <a:stretch>
            <a:fillRect/>
          </a:stretch>
        </p:blipFill>
        <p:spPr>
          <a:xfrm>
            <a:off x="6102335" y="1706177"/>
            <a:ext cx="2936895" cy="11437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950C52-8EAA-A246-996C-E6EE6CC09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3C025CB-B0C6-374E-B660-9D6D8A817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2F1A4E8-82EC-4F43-B93F-D3EDE67C7A7A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F6DCAA-7052-7646-A0B0-9174D5434F0A}"/>
              </a:ext>
            </a:extLst>
          </p:cNvPr>
          <p:cNvSpPr txBox="1"/>
          <p:nvPr/>
        </p:nvSpPr>
        <p:spPr>
          <a:xfrm>
            <a:off x="8800873" y="6525725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26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443E1CF-1FAE-7144-8D21-3DB0C83ED0F9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405672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REDRESS–GNN Backbone</a:t>
            </a:r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7733A2B-AB94-FB46-9B48-EA49F5E69CA5}"/>
                  </a:ext>
                </a:extLst>
              </p:cNvPr>
              <p:cNvSpPr txBox="1"/>
              <p:nvPr/>
            </p:nvSpPr>
            <p:spPr>
              <a:xfrm>
                <a:off x="465786" y="1188243"/>
                <a:ext cx="83734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200" b="1">
                    <a:latin typeface="Georgia" panose="02040502050405020303" pitchFamily="18" charset="0"/>
                  </a:rPr>
                  <a:t>GNN backbone</a:t>
                </a:r>
                <a:r>
                  <a:rPr kumimoji="1" lang="en-US" altLang="zh-CN" sz="2200">
                    <a:latin typeface="Georgia" panose="02040502050405020303" pitchFamily="18" charset="0"/>
                  </a:rPr>
                  <a:t>: The</a:t>
                </a:r>
                <a:r>
                  <a:rPr kumimoji="1" lang="zh-CN" altLang="en-US" sz="2200">
                    <a:latin typeface="Georgia" panose="02040502050405020303" pitchFamily="18" charset="0"/>
                  </a:rPr>
                  <a:t> </a:t>
                </a:r>
                <a:r>
                  <a:rPr kumimoji="1" lang="en-US" altLang="zh-CN" sz="2200">
                    <a:latin typeface="Georgia" panose="02040502050405020303" pitchFamily="18" charset="0"/>
                  </a:rPr>
                  <a:t>basic</a:t>
                </a:r>
                <a:r>
                  <a:rPr kumimoji="1" lang="zh-CN" altLang="en-US" sz="2200">
                    <a:latin typeface="Georgia" panose="02040502050405020303" pitchFamily="18" charset="0"/>
                  </a:rPr>
                  <a:t> </a:t>
                </a:r>
                <a:r>
                  <a:rPr kumimoji="1" lang="en-US" altLang="zh-CN" sz="2200">
                    <a:latin typeface="Georgia" panose="02040502050405020303" pitchFamily="18" charset="0"/>
                  </a:rPr>
                  <a:t>operation of GNN between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en-US" altLang="zh-CN" sz="2200">
                    <a:latin typeface="Georgia" panose="02040502050405020303" pitchFamily="18" charset="0"/>
                  </a:rPr>
                  <a:t>–</a:t>
                </a:r>
                <a:r>
                  <a:rPr kumimoji="1" lang="en-US" altLang="zh-CN" sz="2200" err="1">
                    <a:latin typeface="Georgia" panose="02040502050405020303" pitchFamily="18" charset="0"/>
                  </a:rPr>
                  <a:t>th</a:t>
                </a:r>
                <a:r>
                  <a:rPr kumimoji="1" lang="en-US" altLang="zh-CN" sz="2200">
                    <a:latin typeface="Georgia" panose="02040502050405020303" pitchFamily="18" charset="0"/>
                  </a:rPr>
                  <a:t> layer and </a:t>
                </a:r>
                <a14:m>
                  <m:oMath xmlns:m="http://schemas.openxmlformats.org/officeDocument/2006/math">
                    <m:r>
                      <a:rPr kumimoji="1" lang="en-US" altLang="zh-CN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kumimoji="1" lang="en-US" altLang="zh-CN" sz="2200">
                    <a:latin typeface="Georgia" panose="02040502050405020303" pitchFamily="18" charset="0"/>
                  </a:rPr>
                  <a:t>–</a:t>
                </a:r>
                <a:r>
                  <a:rPr kumimoji="1" lang="en-US" altLang="zh-CN" sz="2200" err="1">
                    <a:latin typeface="Georgia" panose="02040502050405020303" pitchFamily="18" charset="0"/>
                  </a:rPr>
                  <a:t>th</a:t>
                </a:r>
                <a:r>
                  <a:rPr kumimoji="1" lang="en-US" altLang="zh-CN" sz="2200">
                    <a:latin typeface="Georgia" panose="02040502050405020303" pitchFamily="18" charset="0"/>
                  </a:rPr>
                  <a:t> layer can be summarized as:</a:t>
                </a:r>
                <a:endParaRPr kumimoji="1" lang="zh-CN" altLang="en-US" sz="22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7733A2B-AB94-FB46-9B48-EA49F5E6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86" y="1188243"/>
                <a:ext cx="8373414" cy="769441"/>
              </a:xfrm>
              <a:prstGeom prst="rect">
                <a:avLst/>
              </a:prstGeom>
              <a:blipFill>
                <a:blip r:embed="rId4"/>
                <a:stretch>
                  <a:fillRect l="-946" t="-5556" r="-801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476444-3FCE-4D4E-A4F8-D0B376DC099A}"/>
                  </a:ext>
                </a:extLst>
              </p:cNvPr>
              <p:cNvSpPr txBox="1"/>
              <p:nvPr/>
            </p:nvSpPr>
            <p:spPr>
              <a:xfrm>
                <a:off x="1746364" y="3172207"/>
                <a:ext cx="43063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Embedding of node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at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-</a:t>
                </a:r>
                <a:r>
                  <a:rPr kumimoji="1" lang="en-US" altLang="zh-CN" err="1">
                    <a:latin typeface="Georgia" panose="02040502050405020303" pitchFamily="18" charset="0"/>
                  </a:rPr>
                  <a:t>th</a:t>
                </a:r>
                <a:r>
                  <a:rPr kumimoji="1" lang="en-US" altLang="zh-CN">
                    <a:latin typeface="Georgia" panose="02040502050405020303" pitchFamily="18" charset="0"/>
                  </a:rPr>
                  <a:t> layer;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476444-3FCE-4D4E-A4F8-D0B376DC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364" y="3172207"/>
                <a:ext cx="4306364" cy="369332"/>
              </a:xfrm>
              <a:prstGeom prst="rect">
                <a:avLst/>
              </a:prstGeom>
              <a:blipFill>
                <a:blip r:embed="rId5"/>
                <a:stretch>
                  <a:fillRect l="-11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42852C7-97FC-614E-BBAE-CD1F8A4C3458}"/>
              </a:ext>
            </a:extLst>
          </p:cNvPr>
          <p:cNvSpPr txBox="1"/>
          <p:nvPr/>
        </p:nvSpPr>
        <p:spPr>
          <a:xfrm>
            <a:off x="1746364" y="3707936"/>
            <a:ext cx="367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Information aggregation function;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5AEC6EA-899D-7B44-B712-0A74984C513E}"/>
                  </a:ext>
                </a:extLst>
              </p:cNvPr>
              <p:cNvSpPr txBox="1"/>
              <p:nvPr/>
            </p:nvSpPr>
            <p:spPr>
              <a:xfrm>
                <a:off x="1746364" y="5316230"/>
                <a:ext cx="30756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Neighborhood set of node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;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5AEC6EA-899D-7B44-B712-0A74984C5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364" y="5316230"/>
                <a:ext cx="3075650" cy="369332"/>
              </a:xfrm>
              <a:prstGeom prst="rect">
                <a:avLst/>
              </a:prstGeom>
              <a:blipFill>
                <a:blip r:embed="rId6"/>
                <a:stretch>
                  <a:fillRect l="-1584" t="-8197" r="-79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82A8D9CB-7EB7-DE4C-AAA2-E82958FCA365}"/>
              </a:ext>
            </a:extLst>
          </p:cNvPr>
          <p:cNvSpPr txBox="1"/>
          <p:nvPr/>
        </p:nvSpPr>
        <p:spPr>
          <a:xfrm>
            <a:off x="2653564" y="4265788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Information combine function;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3AD6F68-9923-CC4C-8D60-409278BC5B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6473"/>
          <a:stretch/>
        </p:blipFill>
        <p:spPr>
          <a:xfrm>
            <a:off x="990600" y="3059968"/>
            <a:ext cx="693532" cy="54326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8188F3B-E2B2-184A-A657-7DC5DBB501E1}"/>
              </a:ext>
            </a:extLst>
          </p:cNvPr>
          <p:cNvSpPr txBox="1"/>
          <p:nvPr/>
        </p:nvSpPr>
        <p:spPr>
          <a:xfrm>
            <a:off x="4181816" y="202459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>
              <a:latin typeface="Georgia" panose="02040502050405020303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C6F782B-A8AF-C34E-A594-97F89CBBE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180" r="6128"/>
          <a:stretch/>
        </p:blipFill>
        <p:spPr>
          <a:xfrm>
            <a:off x="1020974" y="5194920"/>
            <a:ext cx="546597" cy="4953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D2D55B8-9C76-EE44-A004-5C7F3BD53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720" y="3707935"/>
            <a:ext cx="454717" cy="36933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F03F56B-17C7-FB4E-890D-5A9D34879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626" y="4290291"/>
            <a:ext cx="1405476" cy="28851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E0B7A2F-3C4F-D348-A35F-1F78E556BAD6}"/>
              </a:ext>
            </a:extLst>
          </p:cNvPr>
          <p:cNvSpPr txBox="1"/>
          <p:nvPr/>
        </p:nvSpPr>
        <p:spPr>
          <a:xfrm>
            <a:off x="1567571" y="3196048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: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2AD90BD-C96D-B345-B23C-4FE52301A7D3}"/>
              </a:ext>
            </a:extLst>
          </p:cNvPr>
          <p:cNvSpPr txBox="1"/>
          <p:nvPr/>
        </p:nvSpPr>
        <p:spPr>
          <a:xfrm>
            <a:off x="1567571" y="3711640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: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2051BF7-9A9E-E347-BE90-8A6A40CBFBED}"/>
              </a:ext>
            </a:extLst>
          </p:cNvPr>
          <p:cNvSpPr txBox="1"/>
          <p:nvPr/>
        </p:nvSpPr>
        <p:spPr>
          <a:xfrm>
            <a:off x="2433352" y="4265788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: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C036571-EC00-BD42-8880-3B2070F15907}"/>
              </a:ext>
            </a:extLst>
          </p:cNvPr>
          <p:cNvSpPr txBox="1"/>
          <p:nvPr/>
        </p:nvSpPr>
        <p:spPr>
          <a:xfrm>
            <a:off x="1567571" y="5328151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: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06C2FD3-7C2A-F24A-8914-3AE05EBD7E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2209800"/>
            <a:ext cx="7295127" cy="64293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2C37840-F188-494A-AAC4-60C14F9243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885" y="4762109"/>
            <a:ext cx="491435" cy="38601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DE4FA6E5-E6F9-5E46-B2E0-9440682D972C}"/>
              </a:ext>
            </a:extLst>
          </p:cNvPr>
          <p:cNvSpPr txBox="1"/>
          <p:nvPr/>
        </p:nvSpPr>
        <p:spPr>
          <a:xfrm>
            <a:off x="1746364" y="4787735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Activation function;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F5EB9C-3FA7-9642-8920-1DECDC3013D2}"/>
              </a:ext>
            </a:extLst>
          </p:cNvPr>
          <p:cNvSpPr txBox="1"/>
          <p:nvPr/>
        </p:nvSpPr>
        <p:spPr>
          <a:xfrm>
            <a:off x="1567571" y="4773152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: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BC20EF1-C23C-9E44-A55F-38A78C9C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A08763D-FF9A-A941-B184-024E48268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F1D70B1E-9530-EF4F-9BD2-17857B1C4962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1A2E20-D784-4640-B1D8-FEDF3E35727B}"/>
              </a:ext>
            </a:extLst>
          </p:cNvPr>
          <p:cNvSpPr txBox="1"/>
          <p:nvPr/>
        </p:nvSpPr>
        <p:spPr>
          <a:xfrm>
            <a:off x="8800873" y="6525725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27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013A974-5C66-4D4B-8F4A-5A11A2ADACA4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809999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REDRESS–Utility Maximization</a:t>
            </a:r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0310A20-2958-5947-8307-58C947F1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123307"/>
            <a:ext cx="8610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/>
              <a:t>Utility maximization</a:t>
            </a:r>
            <a:r>
              <a:rPr kumimoji="1" lang="en-US" altLang="zh-CN"/>
              <a:t>: loss function can be initialized as the cross-entropy between predictions and ground truth.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8ED340-BB4A-2A4B-888A-74CE1647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888891"/>
            <a:ext cx="2625516" cy="820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5B9AC2-09CD-C84A-9081-C5531A3CDEBF}"/>
                  </a:ext>
                </a:extLst>
              </p:cNvPr>
              <p:cNvSpPr txBox="1"/>
              <p:nvPr/>
            </p:nvSpPr>
            <p:spPr>
              <a:xfrm>
                <a:off x="533400" y="4408048"/>
                <a:ext cx="7226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Node classification: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is the </a:t>
                </a:r>
                <a:r>
                  <a:rPr lang="en-US" altLang="zh-CN">
                    <a:latin typeface="Georgia" panose="02040502050405020303" pitchFamily="18" charset="0"/>
                  </a:rPr>
                  <a:t>(node, class) tuple set for training nodes.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5B9AC2-09CD-C84A-9081-C5531A3CD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408048"/>
                <a:ext cx="7226081" cy="369332"/>
              </a:xfrm>
              <a:prstGeom prst="rect">
                <a:avLst/>
              </a:prstGeom>
              <a:blipFill>
                <a:blip r:embed="rId5"/>
                <a:stretch>
                  <a:fillRect l="-7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7A1AB75-34B5-314D-AB49-D26E475C302C}"/>
                  </a:ext>
                </a:extLst>
              </p:cNvPr>
              <p:cNvSpPr txBox="1"/>
              <p:nvPr/>
            </p:nvSpPr>
            <p:spPr>
              <a:xfrm>
                <a:off x="533400" y="5029200"/>
                <a:ext cx="8397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Link prediction :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is the </a:t>
                </a:r>
                <a:r>
                  <a:rPr lang="en-US" altLang="zh-CN">
                    <a:latin typeface="Georgia" panose="02040502050405020303" pitchFamily="18" charset="0"/>
                  </a:rPr>
                  <a:t>(node, node) tuple set for the vertices of training edges.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7A1AB75-34B5-314D-AB49-D26E475C3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029200"/>
                <a:ext cx="8397876" cy="369332"/>
              </a:xfrm>
              <a:prstGeom prst="rect">
                <a:avLst/>
              </a:prstGeom>
              <a:blipFill>
                <a:blip r:embed="rId6"/>
                <a:stretch>
                  <a:fillRect l="-65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B386DDAB-B1A0-4A49-A17B-31CC1B60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F6C161-E139-BD48-A4B4-27B9320B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FFD7812-11FD-BF41-B6DA-A61FF1FF9D79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C312BF-E7B6-7E4C-A3BF-8BA7D47439E9}"/>
              </a:ext>
            </a:extLst>
          </p:cNvPr>
          <p:cNvSpPr txBox="1"/>
          <p:nvPr/>
        </p:nvSpPr>
        <p:spPr>
          <a:xfrm>
            <a:off x="8800873" y="6525725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28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273619-907D-AF43-AD01-8D4B0A752D35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026667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REDRESS–Individual Fairness Optimization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3">
                <a:extLst>
                  <a:ext uri="{FF2B5EF4-FFF2-40B4-BE49-F238E27FC236}">
                    <a16:creationId xmlns:a16="http://schemas.microsoft.com/office/drawing/2014/main" id="{BD74CE09-173F-7B4D-B6EA-ECDF33540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860" y="1134383"/>
                <a:ext cx="8109139" cy="23289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b="1"/>
                  <a:t>Individual fairness optimization</a:t>
                </a:r>
                <a:r>
                  <a:rPr kumimoji="1" lang="en-US" altLang="zh-CN"/>
                  <a:t>: for every node, the two similarity ranking lists with other nodes derived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/>
                  <a:t> should be similar.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8" name="内容占位符 3">
                <a:extLst>
                  <a:ext uri="{FF2B5EF4-FFF2-40B4-BE49-F238E27FC236}">
                    <a16:creationId xmlns:a16="http://schemas.microsoft.com/office/drawing/2014/main" id="{BD74CE09-173F-7B4D-B6EA-ECDF33540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860" y="1134383"/>
                <a:ext cx="8109139" cy="2328932"/>
              </a:xfrm>
              <a:blipFill>
                <a:blip r:embed="rId4"/>
                <a:stretch>
                  <a:fillRect l="-977" t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A928E3-6CD6-5045-8DED-CF1519E6697B}"/>
                  </a:ext>
                </a:extLst>
              </p:cNvPr>
              <p:cNvSpPr txBox="1"/>
              <p:nvPr/>
            </p:nvSpPr>
            <p:spPr>
              <a:xfrm>
                <a:off x="762127" y="3309298"/>
                <a:ext cx="2475293" cy="656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Ranking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derived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from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A928E3-6CD6-5045-8DED-CF1519E66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27" y="3309298"/>
                <a:ext cx="2475293" cy="656270"/>
              </a:xfrm>
              <a:prstGeom prst="rect">
                <a:avLst/>
              </a:prstGeom>
              <a:blipFill>
                <a:blip r:embed="rId5"/>
                <a:stretch>
                  <a:fillRect l="-1970" t="-5556" r="-1232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 descr="图片包含 图标&#10;&#10;描述已自动生成">
            <a:extLst>
              <a:ext uri="{FF2B5EF4-FFF2-40B4-BE49-F238E27FC236}">
                <a16:creationId xmlns:a16="http://schemas.microsoft.com/office/drawing/2014/main" id="{12931C9C-BE7F-A644-9816-258E3F7D8F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571926" y="4267327"/>
            <a:ext cx="527804" cy="522212"/>
          </a:xfrm>
          <a:prstGeom prst="rect">
            <a:avLst/>
          </a:prstGeom>
        </p:spPr>
      </p:pic>
      <p:pic>
        <p:nvPicPr>
          <p:cNvPr id="17" name="图片 16" descr="图片包含 图标&#10;&#10;描述已自动生成">
            <a:extLst>
              <a:ext uri="{FF2B5EF4-FFF2-40B4-BE49-F238E27FC236}">
                <a16:creationId xmlns:a16="http://schemas.microsoft.com/office/drawing/2014/main" id="{E9C696D8-1617-8042-B4FD-CE446FAA05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511" t="66847" r="1974" b="17378"/>
          <a:stretch/>
        </p:blipFill>
        <p:spPr>
          <a:xfrm>
            <a:off x="2284346" y="4256712"/>
            <a:ext cx="513378" cy="513947"/>
          </a:xfrm>
          <a:prstGeom prst="rect">
            <a:avLst/>
          </a:prstGeom>
        </p:spPr>
      </p:pic>
      <p:pic>
        <p:nvPicPr>
          <p:cNvPr id="18" name="图片 17" descr="图片包含 图标&#10;&#10;描述已自动生成">
            <a:extLst>
              <a:ext uri="{FF2B5EF4-FFF2-40B4-BE49-F238E27FC236}">
                <a16:creationId xmlns:a16="http://schemas.microsoft.com/office/drawing/2014/main" id="{2C417274-0C34-694B-A25A-457E3F4C1C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1437800" y="4256712"/>
            <a:ext cx="508476" cy="519080"/>
          </a:xfrm>
          <a:prstGeom prst="rect">
            <a:avLst/>
          </a:prstGeom>
        </p:spPr>
      </p:pic>
      <p:pic>
        <p:nvPicPr>
          <p:cNvPr id="19" name="图片 18" descr="图片包含 图标&#10;&#10;描述已自动生成">
            <a:extLst>
              <a:ext uri="{FF2B5EF4-FFF2-40B4-BE49-F238E27FC236}">
                <a16:creationId xmlns:a16="http://schemas.microsoft.com/office/drawing/2014/main" id="{D6184B88-CCF3-AC41-8794-6A7E322D78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43" t="1427" r="1841" b="82798"/>
          <a:stretch/>
        </p:blipFill>
        <p:spPr>
          <a:xfrm>
            <a:off x="3135794" y="4267327"/>
            <a:ext cx="513379" cy="513948"/>
          </a:xfrm>
          <a:prstGeom prst="rect">
            <a:avLst/>
          </a:prstGeom>
        </p:spPr>
      </p:pic>
      <p:pic>
        <p:nvPicPr>
          <p:cNvPr id="20" name="图片 19" descr="图片包含 图标&#10;&#10;描述已自动生成">
            <a:extLst>
              <a:ext uri="{FF2B5EF4-FFF2-40B4-BE49-F238E27FC236}">
                <a16:creationId xmlns:a16="http://schemas.microsoft.com/office/drawing/2014/main" id="{1870E5B8-6058-6240-959D-3EADA1A4BF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6327656" y="4202812"/>
            <a:ext cx="527804" cy="522212"/>
          </a:xfrm>
          <a:prstGeom prst="rect">
            <a:avLst/>
          </a:prstGeom>
        </p:spPr>
      </p:pic>
      <p:pic>
        <p:nvPicPr>
          <p:cNvPr id="21" name="图片 20" descr="图片包含 图标&#10;&#10;描述已自动生成">
            <a:extLst>
              <a:ext uri="{FF2B5EF4-FFF2-40B4-BE49-F238E27FC236}">
                <a16:creationId xmlns:a16="http://schemas.microsoft.com/office/drawing/2014/main" id="{963653B2-784C-AE46-AA40-CD79765AC7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511" t="66847" r="1974" b="17378"/>
          <a:stretch/>
        </p:blipFill>
        <p:spPr>
          <a:xfrm>
            <a:off x="7204614" y="4202812"/>
            <a:ext cx="513378" cy="513947"/>
          </a:xfrm>
          <a:prstGeom prst="rect">
            <a:avLst/>
          </a:prstGeom>
        </p:spPr>
      </p:pic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ED8901C2-A055-884B-B05E-AAC585A708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43" t="1427" r="1841" b="82798"/>
          <a:stretch/>
        </p:blipFill>
        <p:spPr>
          <a:xfrm>
            <a:off x="8036874" y="4177515"/>
            <a:ext cx="513379" cy="513948"/>
          </a:xfrm>
          <a:prstGeom prst="rect">
            <a:avLst/>
          </a:prstGeom>
        </p:spPr>
      </p:pic>
      <p:pic>
        <p:nvPicPr>
          <p:cNvPr id="23" name="图片 22" descr="图片包含 图标&#10;&#10;描述已自动生成">
            <a:extLst>
              <a:ext uri="{FF2B5EF4-FFF2-40B4-BE49-F238E27FC236}">
                <a16:creationId xmlns:a16="http://schemas.microsoft.com/office/drawing/2014/main" id="{E1E71E2E-6AEC-BF4E-83E7-DE2FAC6355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5503458" y="4191196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286E29F-2871-8E4C-9DDA-AC9E8B932A4A}"/>
                  </a:ext>
                </a:extLst>
              </p:cNvPr>
              <p:cNvSpPr txBox="1"/>
              <p:nvPr/>
            </p:nvSpPr>
            <p:spPr>
              <a:xfrm>
                <a:off x="5481110" y="4710276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286E29F-2871-8E4C-9DDA-AC9E8B932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10" y="4710276"/>
                <a:ext cx="31387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6EC27CF-D769-B242-ABBD-D87F50514CE8}"/>
                  </a:ext>
                </a:extLst>
              </p:cNvPr>
              <p:cNvSpPr txBox="1"/>
              <p:nvPr/>
            </p:nvSpPr>
            <p:spPr>
              <a:xfrm>
                <a:off x="541241" y="4716209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6EC27CF-D769-B242-ABBD-D87F50514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1" y="4716209"/>
                <a:ext cx="31387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任意形状 25">
            <a:extLst>
              <a:ext uri="{FF2B5EF4-FFF2-40B4-BE49-F238E27FC236}">
                <a16:creationId xmlns:a16="http://schemas.microsoft.com/office/drawing/2014/main" id="{D0F3BD8E-42E2-334C-AFA8-B2C91FAEDA44}"/>
              </a:ext>
            </a:extLst>
          </p:cNvPr>
          <p:cNvSpPr/>
          <p:nvPr/>
        </p:nvSpPr>
        <p:spPr>
          <a:xfrm>
            <a:off x="3582184" y="5300355"/>
            <a:ext cx="2093844" cy="371106"/>
          </a:xfrm>
          <a:custGeom>
            <a:avLst/>
            <a:gdLst>
              <a:gd name="connsiteX0" fmla="*/ 0 w 2093844"/>
              <a:gd name="connsiteY0" fmla="*/ 0 h 371106"/>
              <a:gd name="connsiteX1" fmla="*/ 1007165 w 2093844"/>
              <a:gd name="connsiteY1" fmla="*/ 371061 h 371106"/>
              <a:gd name="connsiteX2" fmla="*/ 2093844 w 2093844"/>
              <a:gd name="connsiteY2" fmla="*/ 19878 h 37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3844" h="371106">
                <a:moveTo>
                  <a:pt x="0" y="0"/>
                </a:moveTo>
                <a:cubicBezTo>
                  <a:pt x="329095" y="183874"/>
                  <a:pt x="658191" y="367748"/>
                  <a:pt x="1007165" y="371061"/>
                </a:cubicBezTo>
                <a:cubicBezTo>
                  <a:pt x="1356139" y="374374"/>
                  <a:pt x="1724991" y="197126"/>
                  <a:pt x="2093844" y="1987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6AB84A4-CAD4-B441-91CB-2C2185A40D15}"/>
              </a:ext>
            </a:extLst>
          </p:cNvPr>
          <p:cNvSpPr txBox="1"/>
          <p:nvPr/>
        </p:nvSpPr>
        <p:spPr>
          <a:xfrm>
            <a:off x="1752600" y="5886275"/>
            <a:ext cx="607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solidFill>
                  <a:srgbClr val="FF0000"/>
                </a:solidFill>
                <a:latin typeface="Georgia" panose="02040502050405020303" pitchFamily="18" charset="0"/>
              </a:rPr>
              <a:t>Goal</a:t>
            </a:r>
            <a:r>
              <a:rPr kumimoji="1" lang="en-US" altLang="zh-CN">
                <a:latin typeface="Georgia" panose="02040502050405020303" pitchFamily="18" charset="0"/>
              </a:rPr>
              <a:t>: to make the two ranking lists as similar as possible.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1A433D20-32FF-6241-A6FF-727FF37ED587}"/>
              </a:ext>
            </a:extLst>
          </p:cNvPr>
          <p:cNvCxnSpPr/>
          <p:nvPr/>
        </p:nvCxnSpPr>
        <p:spPr>
          <a:xfrm>
            <a:off x="702303" y="5219771"/>
            <a:ext cx="287988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D1ED2139-34FD-4741-8711-14E2492880FA}"/>
              </a:ext>
            </a:extLst>
          </p:cNvPr>
          <p:cNvCxnSpPr/>
          <p:nvPr/>
        </p:nvCxnSpPr>
        <p:spPr>
          <a:xfrm>
            <a:off x="5610540" y="5230162"/>
            <a:ext cx="287988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C30271D4-AAB9-2F4F-8EF6-3BFCD69036D2}"/>
              </a:ext>
            </a:extLst>
          </p:cNvPr>
          <p:cNvSpPr/>
          <p:nvPr/>
        </p:nvSpPr>
        <p:spPr>
          <a:xfrm>
            <a:off x="372841" y="4040422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404912E-59CB-D64D-A01C-7A2A75FE6A46}"/>
              </a:ext>
            </a:extLst>
          </p:cNvPr>
          <p:cNvSpPr/>
          <p:nvPr/>
        </p:nvSpPr>
        <p:spPr>
          <a:xfrm>
            <a:off x="5283476" y="4038600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D6EF34C-3D64-9447-A000-227A78DDB032}"/>
                  </a:ext>
                </a:extLst>
              </p:cNvPr>
              <p:cNvSpPr txBox="1"/>
              <p:nvPr/>
            </p:nvSpPr>
            <p:spPr>
              <a:xfrm>
                <a:off x="5778674" y="3309298"/>
                <a:ext cx="3088808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Ground truth ranking from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human knowledge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D6EF34C-3D64-9447-A000-227A78DD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674" y="3309298"/>
                <a:ext cx="3088808" cy="671209"/>
              </a:xfrm>
              <a:prstGeom prst="rect">
                <a:avLst/>
              </a:prstGeom>
              <a:blipFill>
                <a:blip r:embed="rId9"/>
                <a:stretch>
                  <a:fillRect l="-1775" t="-54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>
            <a:extLst>
              <a:ext uri="{FF2B5EF4-FFF2-40B4-BE49-F238E27FC236}">
                <a16:creationId xmlns:a16="http://schemas.microsoft.com/office/drawing/2014/main" id="{0B74E81C-59AB-FE42-9178-2F83E517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0A7D71D-70F9-2F45-9E68-1D348B20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096C011B-CFF2-474F-9035-018365ADB5E8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29FD439-6F40-7443-B021-748765CE6D0D}"/>
              </a:ext>
            </a:extLst>
          </p:cNvPr>
          <p:cNvSpPr txBox="1"/>
          <p:nvPr/>
        </p:nvSpPr>
        <p:spPr>
          <a:xfrm>
            <a:off x="8800873" y="6525725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29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74BF35B-FE7D-3640-94E3-BD1ECEAA44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5400" y="2271350"/>
            <a:ext cx="736600" cy="71120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086A53A-0E6D-F640-8036-D43934C720D5}"/>
              </a:ext>
            </a:extLst>
          </p:cNvPr>
          <p:cNvSpPr txBox="1"/>
          <p:nvPr/>
        </p:nvSpPr>
        <p:spPr>
          <a:xfrm>
            <a:off x="837185" y="256068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Example: Ranking* from               </a:t>
            </a:r>
            <a:endParaRPr kumimoji="1" lang="zh-CN" altLang="en-US" b="1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0AAC10-1DE8-D142-83A3-239FE9067926}"/>
                  </a:ext>
                </a:extLst>
              </p:cNvPr>
              <p:cNvSpPr txBox="1"/>
              <p:nvPr/>
            </p:nvSpPr>
            <p:spPr>
              <a:xfrm>
                <a:off x="6303843" y="6249298"/>
                <a:ext cx="28680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>
                    <a:latin typeface="Georgia" panose="02040502050405020303" pitchFamily="18" charset="0"/>
                  </a:rPr>
                  <a:t>*We omit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en-US" altLang="zh-CN" sz="1200">
                    <a:latin typeface="Georgia" panose="02040502050405020303" pitchFamily="18" charset="0"/>
                  </a:rPr>
                  <a:t> for simplification purpose.</a:t>
                </a:r>
                <a:endParaRPr kumimoji="1" lang="zh-CN" altLang="en-US" sz="12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0AAC10-1DE8-D142-83A3-239FE9067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43" y="6249298"/>
                <a:ext cx="2868093" cy="276999"/>
              </a:xfrm>
              <a:prstGeom prst="rect">
                <a:avLst/>
              </a:prstGeom>
              <a:blipFill>
                <a:blip r:embed="rId11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4DD143C1-F1B6-B243-B8BC-122F20CB8577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30297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Background Introduction: Graph Neural Networks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97B188F-4705-1648-940C-C4F22965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85480"/>
            <a:ext cx="7848600" cy="53187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a typeface="Times New Roman" charset="0"/>
                <a:cs typeface="Times New Roman" charset="0"/>
              </a:rPr>
              <a:t>Goal of Graph Neural Networks (GNNs)</a:t>
            </a:r>
            <a:r>
              <a:rPr lang="en-US" altLang="zh-CN">
                <a:solidFill>
                  <a:schemeClr val="tx1"/>
                </a:solidFill>
                <a:ea typeface="Times New Roman" charset="0"/>
                <a:cs typeface="Times New Roman" charset="0"/>
              </a:rPr>
              <a:t>: to encode nodes so that </a:t>
            </a:r>
            <a:r>
              <a:rPr lang="en-US" altLang="zh-CN">
                <a:solidFill>
                  <a:srgbClr val="FF0000"/>
                </a:solidFill>
                <a:ea typeface="Times New Roman" charset="0"/>
                <a:cs typeface="Times New Roman" charset="0"/>
              </a:rPr>
              <a:t>similarity in the embedding space </a:t>
            </a:r>
            <a:r>
              <a:rPr lang="en-US" altLang="zh-CN">
                <a:solidFill>
                  <a:schemeClr val="tx1"/>
                </a:solidFill>
                <a:ea typeface="Times New Roman" charset="0"/>
                <a:cs typeface="Times New Roman" charset="0"/>
              </a:rPr>
              <a:t>(e.g., dot product) approximates </a:t>
            </a:r>
            <a:r>
              <a:rPr lang="en-US" altLang="zh-CN">
                <a:solidFill>
                  <a:srgbClr val="FF0000"/>
                </a:solidFill>
                <a:ea typeface="Times New Roman" charset="0"/>
                <a:cs typeface="Times New Roman" charset="0"/>
              </a:rPr>
              <a:t>similarity in the original network</a:t>
            </a:r>
            <a:r>
              <a:rPr lang="en-US" altLang="zh-CN">
                <a:solidFill>
                  <a:schemeClr val="tx1"/>
                </a:solidFill>
                <a:ea typeface="Times New Roman" charset="0"/>
                <a:cs typeface="Times New Roman" charset="0"/>
              </a:rPr>
              <a:t>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2C7481-DC82-F845-AD9D-ED1C9949D710}"/>
              </a:ext>
            </a:extLst>
          </p:cNvPr>
          <p:cNvSpPr txBox="1"/>
          <p:nvPr/>
        </p:nvSpPr>
        <p:spPr>
          <a:xfrm>
            <a:off x="8800873" y="6525725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3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67336C8-9561-6947-90CB-058A7CD31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56" y="2514600"/>
            <a:ext cx="8194344" cy="3048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E7F8080-6528-E44D-A5FF-62D0D35A6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498" y="4073493"/>
            <a:ext cx="2165350" cy="8128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E934F4D-F48C-864F-A0DC-4A35356AB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7379">
            <a:off x="3814257" y="3550449"/>
            <a:ext cx="1631950" cy="61257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9152060-098D-5945-AE2B-EB5DA2394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557" y="5140293"/>
            <a:ext cx="2165350" cy="8128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18BF3E4-BE53-9A44-B930-041FD137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07662">
            <a:off x="4036257" y="3450856"/>
            <a:ext cx="937831" cy="352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3002CCC-9FBB-9646-A7D0-9B894A76DBF8}"/>
                  </a:ext>
                </a:extLst>
              </p:cNvPr>
              <p:cNvSpPr txBox="1"/>
              <p:nvPr/>
            </p:nvSpPr>
            <p:spPr>
              <a:xfrm>
                <a:off x="3914688" y="3472465"/>
                <a:ext cx="1550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𝐸𝑛𝑐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𝑓𝑢𝑛𝑐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3002CCC-9FBB-9646-A7D0-9B894A76D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88" y="3472465"/>
                <a:ext cx="155004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3FCA236-2529-B54B-8F89-01AB7B1A90BA}"/>
                  </a:ext>
                </a:extLst>
              </p:cNvPr>
              <p:cNvSpPr txBox="1"/>
              <p:nvPr/>
            </p:nvSpPr>
            <p:spPr>
              <a:xfrm>
                <a:off x="4006788" y="4671261"/>
                <a:ext cx="1542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𝐸𝑛𝑐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𝑓𝑢𝑛𝑐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3FCA236-2529-B54B-8F89-01AB7B1A9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788" y="4671261"/>
                <a:ext cx="154292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984856E3-EA15-D74C-AA36-7FC60B17CC1B}"/>
              </a:ext>
            </a:extLst>
          </p:cNvPr>
          <p:cNvSpPr/>
          <p:nvPr/>
        </p:nvSpPr>
        <p:spPr>
          <a:xfrm>
            <a:off x="3754671" y="2684548"/>
            <a:ext cx="1811018" cy="3034201"/>
          </a:xfrm>
          <a:prstGeom prst="rect">
            <a:avLst/>
          </a:prstGeom>
          <a:noFill/>
          <a:ln>
            <a:solidFill>
              <a:srgbClr val="FF565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ADD1E6C-1575-8B4B-B6B5-94AEB0B41A2D}"/>
              </a:ext>
            </a:extLst>
          </p:cNvPr>
          <p:cNvSpPr txBox="1"/>
          <p:nvPr/>
        </p:nvSpPr>
        <p:spPr>
          <a:xfrm>
            <a:off x="3638205" y="5794790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GNNs work here</a:t>
            </a:r>
            <a:endParaRPr kumimoji="1" lang="zh-CN" altLang="en-US" b="1">
              <a:latin typeface="Georgia" panose="02040502050405020303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9AF70C-BB31-444A-9EC9-7F9E589B8C6B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82574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REDRESS–Individual Fairness Optimization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4742A6-38A7-4C46-9B89-68C73A9A2505}"/>
              </a:ext>
            </a:extLst>
          </p:cNvPr>
          <p:cNvSpPr txBox="1"/>
          <p:nvPr/>
        </p:nvSpPr>
        <p:spPr>
          <a:xfrm>
            <a:off x="350895" y="5886275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Directly defining a loss between the two ranking lists: </a:t>
            </a:r>
            <a:r>
              <a:rPr kumimoji="1" lang="en-US" altLang="zh-CN" b="1">
                <a:solidFill>
                  <a:srgbClr val="FF0000"/>
                </a:solidFill>
                <a:latin typeface="Georgia" panose="02040502050405020303" pitchFamily="18" charset="0"/>
              </a:rPr>
              <a:t>loss is non-differentiable</a:t>
            </a:r>
            <a:r>
              <a:rPr kumimoji="1" lang="en-US" altLang="zh-CN">
                <a:latin typeface="Georgia" panose="02040502050405020303" pitchFamily="18" charset="0"/>
              </a:rPr>
              <a:t>.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8834C2D7-6136-0F47-A89A-E89335990D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860" y="1134383"/>
                <a:ext cx="8109139" cy="23289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b="1"/>
                  <a:t>Individual fairness optimization</a:t>
                </a:r>
                <a:r>
                  <a:rPr kumimoji="1" lang="en-US" altLang="zh-CN"/>
                  <a:t>: for every node, the two similarity ranking lists with other nodes derived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/>
                  <a:t> should be similar.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8834C2D7-6136-0F47-A89A-E89335990D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860" y="1134383"/>
                <a:ext cx="8109139" cy="2328932"/>
              </a:xfrm>
              <a:blipFill>
                <a:blip r:embed="rId4"/>
                <a:stretch>
                  <a:fillRect l="-977" t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AA58AF7-16A3-4D4F-BD91-3037B3DD746A}"/>
                  </a:ext>
                </a:extLst>
              </p:cNvPr>
              <p:cNvSpPr txBox="1"/>
              <p:nvPr/>
            </p:nvSpPr>
            <p:spPr>
              <a:xfrm>
                <a:off x="762127" y="3309298"/>
                <a:ext cx="2475293" cy="656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Ranking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derived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from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AA58AF7-16A3-4D4F-BD91-3037B3DD7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27" y="3309298"/>
                <a:ext cx="2475293" cy="656270"/>
              </a:xfrm>
              <a:prstGeom prst="rect">
                <a:avLst/>
              </a:prstGeom>
              <a:blipFill>
                <a:blip r:embed="rId5"/>
                <a:stretch>
                  <a:fillRect l="-1970" t="-5556" r="-1232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片包含 图标&#10;&#10;描述已自动生成">
            <a:extLst>
              <a:ext uri="{FF2B5EF4-FFF2-40B4-BE49-F238E27FC236}">
                <a16:creationId xmlns:a16="http://schemas.microsoft.com/office/drawing/2014/main" id="{F1B60F23-6946-934F-B30D-65BDDD151B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571926" y="4267327"/>
            <a:ext cx="527804" cy="522212"/>
          </a:xfrm>
          <a:prstGeom prst="rect">
            <a:avLst/>
          </a:prstGeom>
        </p:spPr>
      </p:pic>
      <p:pic>
        <p:nvPicPr>
          <p:cNvPr id="18" name="图片 17" descr="图片包含 图标&#10;&#10;描述已自动生成">
            <a:extLst>
              <a:ext uri="{FF2B5EF4-FFF2-40B4-BE49-F238E27FC236}">
                <a16:creationId xmlns:a16="http://schemas.microsoft.com/office/drawing/2014/main" id="{2053747E-BFD5-FC44-BEFA-83A8524816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511" t="66847" r="1974" b="17378"/>
          <a:stretch/>
        </p:blipFill>
        <p:spPr>
          <a:xfrm>
            <a:off x="2284346" y="4256712"/>
            <a:ext cx="513378" cy="513947"/>
          </a:xfrm>
          <a:prstGeom prst="rect">
            <a:avLst/>
          </a:prstGeom>
        </p:spPr>
      </p:pic>
      <p:pic>
        <p:nvPicPr>
          <p:cNvPr id="19" name="图片 18" descr="图片包含 图标&#10;&#10;描述已自动生成">
            <a:extLst>
              <a:ext uri="{FF2B5EF4-FFF2-40B4-BE49-F238E27FC236}">
                <a16:creationId xmlns:a16="http://schemas.microsoft.com/office/drawing/2014/main" id="{E74F55D0-D7F0-2647-AF44-B9DDA5D556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1437800" y="4256712"/>
            <a:ext cx="508476" cy="519080"/>
          </a:xfrm>
          <a:prstGeom prst="rect">
            <a:avLst/>
          </a:prstGeom>
        </p:spPr>
      </p:pic>
      <p:pic>
        <p:nvPicPr>
          <p:cNvPr id="20" name="图片 19" descr="图片包含 图标&#10;&#10;描述已自动生成">
            <a:extLst>
              <a:ext uri="{FF2B5EF4-FFF2-40B4-BE49-F238E27FC236}">
                <a16:creationId xmlns:a16="http://schemas.microsoft.com/office/drawing/2014/main" id="{78123138-FBC5-0846-8FA1-AE9723F4E2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43" t="1427" r="1841" b="82798"/>
          <a:stretch/>
        </p:blipFill>
        <p:spPr>
          <a:xfrm>
            <a:off x="3135794" y="4267327"/>
            <a:ext cx="513379" cy="513948"/>
          </a:xfrm>
          <a:prstGeom prst="rect">
            <a:avLst/>
          </a:prstGeom>
        </p:spPr>
      </p:pic>
      <p:pic>
        <p:nvPicPr>
          <p:cNvPr id="21" name="图片 20" descr="图片包含 图标&#10;&#10;描述已自动生成">
            <a:extLst>
              <a:ext uri="{FF2B5EF4-FFF2-40B4-BE49-F238E27FC236}">
                <a16:creationId xmlns:a16="http://schemas.microsoft.com/office/drawing/2014/main" id="{2251FA67-4399-364E-A7AB-7BF00C873F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6327656" y="4202812"/>
            <a:ext cx="527804" cy="522212"/>
          </a:xfrm>
          <a:prstGeom prst="rect">
            <a:avLst/>
          </a:prstGeom>
        </p:spPr>
      </p:pic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70CFD3B4-D937-1748-8DA1-011B6310A9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511" t="66847" r="1974" b="17378"/>
          <a:stretch/>
        </p:blipFill>
        <p:spPr>
          <a:xfrm>
            <a:off x="7204614" y="4202812"/>
            <a:ext cx="513378" cy="513947"/>
          </a:xfrm>
          <a:prstGeom prst="rect">
            <a:avLst/>
          </a:prstGeom>
        </p:spPr>
      </p:pic>
      <p:pic>
        <p:nvPicPr>
          <p:cNvPr id="23" name="图片 22" descr="图片包含 图标&#10;&#10;描述已自动生成">
            <a:extLst>
              <a:ext uri="{FF2B5EF4-FFF2-40B4-BE49-F238E27FC236}">
                <a16:creationId xmlns:a16="http://schemas.microsoft.com/office/drawing/2014/main" id="{6D85B38F-8574-BD40-89DE-5F47A63487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43" t="1427" r="1841" b="82798"/>
          <a:stretch/>
        </p:blipFill>
        <p:spPr>
          <a:xfrm>
            <a:off x="8036874" y="4177515"/>
            <a:ext cx="513379" cy="513948"/>
          </a:xfrm>
          <a:prstGeom prst="rect">
            <a:avLst/>
          </a:prstGeom>
        </p:spPr>
      </p:pic>
      <p:pic>
        <p:nvPicPr>
          <p:cNvPr id="24" name="图片 23" descr="图片包含 图标&#10;&#10;描述已自动生成">
            <a:extLst>
              <a:ext uri="{FF2B5EF4-FFF2-40B4-BE49-F238E27FC236}">
                <a16:creationId xmlns:a16="http://schemas.microsoft.com/office/drawing/2014/main" id="{5C30F29C-8B13-CE4F-A8FE-F12D31F8A5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5503458" y="4191196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907974F-46C4-384B-9994-088F9163FAFC}"/>
                  </a:ext>
                </a:extLst>
              </p:cNvPr>
              <p:cNvSpPr txBox="1"/>
              <p:nvPr/>
            </p:nvSpPr>
            <p:spPr>
              <a:xfrm>
                <a:off x="5481110" y="4710276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907974F-46C4-384B-9994-088F9163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10" y="4710276"/>
                <a:ext cx="31387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D9959F7-1B4C-9442-A39A-1C57BE0AACC4}"/>
                  </a:ext>
                </a:extLst>
              </p:cNvPr>
              <p:cNvSpPr txBox="1"/>
              <p:nvPr/>
            </p:nvSpPr>
            <p:spPr>
              <a:xfrm>
                <a:off x="541241" y="4716209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D9959F7-1B4C-9442-A39A-1C57BE0AA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1" y="4716209"/>
                <a:ext cx="31387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2EBB439-5E67-024B-834F-ED4E981F1F7B}"/>
              </a:ext>
            </a:extLst>
          </p:cNvPr>
          <p:cNvCxnSpPr/>
          <p:nvPr/>
        </p:nvCxnSpPr>
        <p:spPr>
          <a:xfrm>
            <a:off x="702303" y="5219771"/>
            <a:ext cx="287988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8B52D6FA-9251-CE42-BDEF-50E22CDF5465}"/>
              </a:ext>
            </a:extLst>
          </p:cNvPr>
          <p:cNvCxnSpPr/>
          <p:nvPr/>
        </p:nvCxnSpPr>
        <p:spPr>
          <a:xfrm>
            <a:off x="5610540" y="5230162"/>
            <a:ext cx="287988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9171BB65-966F-324B-AADE-21E08AB506C0}"/>
              </a:ext>
            </a:extLst>
          </p:cNvPr>
          <p:cNvSpPr/>
          <p:nvPr/>
        </p:nvSpPr>
        <p:spPr>
          <a:xfrm>
            <a:off x="372841" y="4040422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F07E664-3DB1-214B-BEC7-CF196EE9CE33}"/>
              </a:ext>
            </a:extLst>
          </p:cNvPr>
          <p:cNvSpPr/>
          <p:nvPr/>
        </p:nvSpPr>
        <p:spPr>
          <a:xfrm>
            <a:off x="5283476" y="4038600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59374C7-F83C-8D4C-89FC-8525D736341A}"/>
                  </a:ext>
                </a:extLst>
              </p:cNvPr>
              <p:cNvSpPr txBox="1"/>
              <p:nvPr/>
            </p:nvSpPr>
            <p:spPr>
              <a:xfrm>
                <a:off x="5778674" y="3309298"/>
                <a:ext cx="3088808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Ground truth ranking from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human knowledge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59374C7-F83C-8D4C-89FC-8525D736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674" y="3309298"/>
                <a:ext cx="3088808" cy="671209"/>
              </a:xfrm>
              <a:prstGeom prst="rect">
                <a:avLst/>
              </a:prstGeom>
              <a:blipFill>
                <a:blip r:embed="rId9"/>
                <a:stretch>
                  <a:fillRect l="-1775" t="-54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>
            <a:extLst>
              <a:ext uri="{FF2B5EF4-FFF2-40B4-BE49-F238E27FC236}">
                <a16:creationId xmlns:a16="http://schemas.microsoft.com/office/drawing/2014/main" id="{20807194-E910-8A49-A6F1-F496A0EA0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5DF791E-CD16-DD45-8762-ED3E509E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C5968686-1451-DA44-9AE8-21D599A7C28E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79CEA0C-072B-2742-92EA-DCEA550B9A39}"/>
              </a:ext>
            </a:extLst>
          </p:cNvPr>
          <p:cNvSpPr txBox="1"/>
          <p:nvPr/>
        </p:nvSpPr>
        <p:spPr>
          <a:xfrm>
            <a:off x="8800873" y="652572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30</a:t>
            </a:r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B20636D8-2BAA-A946-8D4E-EDD372B62699}"/>
              </a:ext>
            </a:extLst>
          </p:cNvPr>
          <p:cNvSpPr/>
          <p:nvPr/>
        </p:nvSpPr>
        <p:spPr>
          <a:xfrm>
            <a:off x="3582184" y="5300355"/>
            <a:ext cx="2093844" cy="371106"/>
          </a:xfrm>
          <a:custGeom>
            <a:avLst/>
            <a:gdLst>
              <a:gd name="connsiteX0" fmla="*/ 0 w 2093844"/>
              <a:gd name="connsiteY0" fmla="*/ 0 h 371106"/>
              <a:gd name="connsiteX1" fmla="*/ 1007165 w 2093844"/>
              <a:gd name="connsiteY1" fmla="*/ 371061 h 371106"/>
              <a:gd name="connsiteX2" fmla="*/ 2093844 w 2093844"/>
              <a:gd name="connsiteY2" fmla="*/ 19878 h 37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3844" h="371106">
                <a:moveTo>
                  <a:pt x="0" y="0"/>
                </a:moveTo>
                <a:cubicBezTo>
                  <a:pt x="329095" y="183874"/>
                  <a:pt x="658191" y="367748"/>
                  <a:pt x="1007165" y="371061"/>
                </a:cubicBezTo>
                <a:cubicBezTo>
                  <a:pt x="1356139" y="374374"/>
                  <a:pt x="1724991" y="197126"/>
                  <a:pt x="2093844" y="1987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48561BA-2BB2-9443-88C9-BCC59D84B6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5400" y="2271350"/>
            <a:ext cx="736600" cy="7112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8542FDB-5FC8-6C46-A915-6008302CE60C}"/>
              </a:ext>
            </a:extLst>
          </p:cNvPr>
          <p:cNvSpPr txBox="1"/>
          <p:nvPr/>
        </p:nvSpPr>
        <p:spPr>
          <a:xfrm>
            <a:off x="837185" y="256068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Example: Ranking* from               </a:t>
            </a:r>
            <a:endParaRPr kumimoji="1" lang="zh-CN" altLang="en-US" b="1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9F939E9-576E-B14B-BB8F-E9A9AA87114F}"/>
                  </a:ext>
                </a:extLst>
              </p:cNvPr>
              <p:cNvSpPr txBox="1"/>
              <p:nvPr/>
            </p:nvSpPr>
            <p:spPr>
              <a:xfrm>
                <a:off x="6303843" y="6249298"/>
                <a:ext cx="28680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>
                    <a:latin typeface="Georgia" panose="02040502050405020303" pitchFamily="18" charset="0"/>
                  </a:rPr>
                  <a:t>*We omit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en-US" altLang="zh-CN" sz="1200">
                    <a:latin typeface="Georgia" panose="02040502050405020303" pitchFamily="18" charset="0"/>
                  </a:rPr>
                  <a:t> for simplification purpose.</a:t>
                </a:r>
                <a:endParaRPr kumimoji="1" lang="zh-CN" altLang="en-US" sz="12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9F939E9-576E-B14B-BB8F-E9A9AA87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43" y="6249298"/>
                <a:ext cx="2868093" cy="276999"/>
              </a:xfrm>
              <a:prstGeom prst="rect">
                <a:avLst/>
              </a:prstGeom>
              <a:blipFill>
                <a:blip r:embed="rId11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74D6CFBE-8817-C841-86D3-A175680D4B5F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931816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REDRESS–Individual Fairness Optimization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4B921C66-F45B-2C43-BAD4-84DFFDF4C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01081"/>
            <a:ext cx="8610600" cy="1068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/>
              <a:t>We turn to make the </a:t>
            </a:r>
            <a:r>
              <a:rPr kumimoji="1" lang="en-US" altLang="zh-CN" b="1">
                <a:solidFill>
                  <a:srgbClr val="FF0000"/>
                </a:solidFill>
              </a:rPr>
              <a:t>relative ranking order of every pair </a:t>
            </a:r>
            <a:r>
              <a:rPr kumimoji="1" lang="en-US" altLang="zh-CN"/>
              <a:t>to be consistent with that in the ground truth ranking. 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50EC41F-8F35-5740-8B03-DB8E3524A1FA}"/>
                  </a:ext>
                </a:extLst>
              </p:cNvPr>
              <p:cNvSpPr txBox="1"/>
              <p:nvPr/>
            </p:nvSpPr>
            <p:spPr>
              <a:xfrm>
                <a:off x="5466056" y="2867644"/>
                <a:ext cx="3091312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Ground truth ranking from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human knowledge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50EC41F-8F35-5740-8B03-DB8E3524A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56" y="2867644"/>
                <a:ext cx="3091312" cy="671209"/>
              </a:xfrm>
              <a:prstGeom prst="rect">
                <a:avLst/>
              </a:prstGeom>
              <a:blipFill>
                <a:blip r:embed="rId4"/>
                <a:stretch>
                  <a:fillRect l="-1775" t="-4505" b="-9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3413CF1-F79D-F24A-84B2-50545C4F33BD}"/>
                  </a:ext>
                </a:extLst>
              </p:cNvPr>
              <p:cNvSpPr txBox="1"/>
              <p:nvPr/>
            </p:nvSpPr>
            <p:spPr>
              <a:xfrm>
                <a:off x="1001310" y="2864960"/>
                <a:ext cx="2475293" cy="656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Ranking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derived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from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3413CF1-F79D-F24A-84B2-50545C4F3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10" y="2864960"/>
                <a:ext cx="2475293" cy="656270"/>
              </a:xfrm>
              <a:prstGeom prst="rect">
                <a:avLst/>
              </a:prstGeom>
              <a:blipFill>
                <a:blip r:embed="rId5"/>
                <a:stretch>
                  <a:fillRect l="-1970" t="-5556" r="-1232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 descr="图片包含 图标&#10;&#10;描述已自动生成">
            <a:extLst>
              <a:ext uri="{FF2B5EF4-FFF2-40B4-BE49-F238E27FC236}">
                <a16:creationId xmlns:a16="http://schemas.microsoft.com/office/drawing/2014/main" id="{A8327024-FD26-804D-95F6-E1D18EEC4F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770505" y="4009899"/>
            <a:ext cx="527804" cy="522212"/>
          </a:xfrm>
          <a:prstGeom prst="rect">
            <a:avLst/>
          </a:prstGeom>
        </p:spPr>
      </p:pic>
      <p:pic>
        <p:nvPicPr>
          <p:cNvPr id="17" name="图片 16" descr="图片包含 图标&#10;&#10;描述已自动生成">
            <a:extLst>
              <a:ext uri="{FF2B5EF4-FFF2-40B4-BE49-F238E27FC236}">
                <a16:creationId xmlns:a16="http://schemas.microsoft.com/office/drawing/2014/main" id="{651A20C4-34AB-D84B-BAD8-502B554381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1636379" y="3999284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F6E3B9-1FD3-4B4E-8FFE-1A4222701D70}"/>
                  </a:ext>
                </a:extLst>
              </p:cNvPr>
              <p:cNvSpPr txBox="1"/>
              <p:nvPr/>
            </p:nvSpPr>
            <p:spPr>
              <a:xfrm>
                <a:off x="739820" y="4458781"/>
                <a:ext cx="1446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F6E3B9-1FD3-4B4E-8FFE-1A4222701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0" y="4458781"/>
                <a:ext cx="14461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DFCAB9AD-77C8-A14A-A115-1038E518F612}"/>
              </a:ext>
            </a:extLst>
          </p:cNvPr>
          <p:cNvSpPr/>
          <p:nvPr/>
        </p:nvSpPr>
        <p:spPr>
          <a:xfrm>
            <a:off x="571420" y="3782994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 descr="图片包含 图标&#10;&#10;描述已自动生成">
            <a:extLst>
              <a:ext uri="{FF2B5EF4-FFF2-40B4-BE49-F238E27FC236}">
                <a16:creationId xmlns:a16="http://schemas.microsoft.com/office/drawing/2014/main" id="{52D07EC9-74A5-284D-8EF9-186E91643A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2627945" y="4730336"/>
            <a:ext cx="527804" cy="522212"/>
          </a:xfrm>
          <a:prstGeom prst="rect">
            <a:avLst/>
          </a:prstGeom>
        </p:spPr>
      </p:pic>
      <p:pic>
        <p:nvPicPr>
          <p:cNvPr id="21" name="图片 20" descr="图片包含 图标&#10;&#10;描述已自动生成">
            <a:extLst>
              <a:ext uri="{FF2B5EF4-FFF2-40B4-BE49-F238E27FC236}">
                <a16:creationId xmlns:a16="http://schemas.microsoft.com/office/drawing/2014/main" id="{5747F401-1250-F642-94C7-99974C2C02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511" t="66847" r="1974" b="17378"/>
          <a:stretch/>
        </p:blipFill>
        <p:spPr>
          <a:xfrm>
            <a:off x="3478687" y="4730337"/>
            <a:ext cx="513378" cy="513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BC77C27-D3D9-8247-B4CC-412646E518B3}"/>
                  </a:ext>
                </a:extLst>
              </p:cNvPr>
              <p:cNvSpPr txBox="1"/>
              <p:nvPr/>
            </p:nvSpPr>
            <p:spPr>
              <a:xfrm>
                <a:off x="2597260" y="5179218"/>
                <a:ext cx="1394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BC77C27-D3D9-8247-B4CC-412646E51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260" y="5179218"/>
                <a:ext cx="13948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5D6CF542-7AA0-F941-ADFD-7A4988146ECB}"/>
              </a:ext>
            </a:extLst>
          </p:cNvPr>
          <p:cNvSpPr/>
          <p:nvPr/>
        </p:nvSpPr>
        <p:spPr>
          <a:xfrm>
            <a:off x="2428860" y="4503431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 descr="图片包含 图标&#10;&#10;描述已自动生成">
            <a:extLst>
              <a:ext uri="{FF2B5EF4-FFF2-40B4-BE49-F238E27FC236}">
                <a16:creationId xmlns:a16="http://schemas.microsoft.com/office/drawing/2014/main" id="{C103F62F-CE97-FC41-BCBB-A3ACBC01EB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770507" y="5415623"/>
            <a:ext cx="527804" cy="522212"/>
          </a:xfrm>
          <a:prstGeom prst="rect">
            <a:avLst/>
          </a:prstGeom>
        </p:spPr>
      </p:pic>
      <p:pic>
        <p:nvPicPr>
          <p:cNvPr id="25" name="图片 24" descr="图片包含 图标&#10;&#10;描述已自动生成">
            <a:extLst>
              <a:ext uri="{FF2B5EF4-FFF2-40B4-BE49-F238E27FC236}">
                <a16:creationId xmlns:a16="http://schemas.microsoft.com/office/drawing/2014/main" id="{89D02687-CA0F-284D-A4D6-D2976C45D0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43" t="1427" r="1841" b="82798"/>
          <a:stretch/>
        </p:blipFill>
        <p:spPr>
          <a:xfrm>
            <a:off x="1648991" y="5415623"/>
            <a:ext cx="513379" cy="513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4FA6305-2B6D-4E4B-8AB7-6D8748777A2A}"/>
                  </a:ext>
                </a:extLst>
              </p:cNvPr>
              <p:cNvSpPr txBox="1"/>
              <p:nvPr/>
            </p:nvSpPr>
            <p:spPr>
              <a:xfrm>
                <a:off x="739822" y="5864505"/>
                <a:ext cx="14461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4FA6305-2B6D-4E4B-8AB7-6D8748777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2" y="5864505"/>
                <a:ext cx="14461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椭圆 26">
            <a:extLst>
              <a:ext uri="{FF2B5EF4-FFF2-40B4-BE49-F238E27FC236}">
                <a16:creationId xmlns:a16="http://schemas.microsoft.com/office/drawing/2014/main" id="{9E70565E-E9BB-5945-B19D-F3FF5D35FFE0}"/>
              </a:ext>
            </a:extLst>
          </p:cNvPr>
          <p:cNvSpPr/>
          <p:nvPr/>
        </p:nvSpPr>
        <p:spPr>
          <a:xfrm>
            <a:off x="571422" y="5188718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 descr="图片包含 图标&#10;&#10;描述已自动生成">
            <a:extLst>
              <a:ext uri="{FF2B5EF4-FFF2-40B4-BE49-F238E27FC236}">
                <a16:creationId xmlns:a16="http://schemas.microsoft.com/office/drawing/2014/main" id="{45C628BC-CAFE-944C-BF97-9CAB43A560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6360802" y="4004200"/>
            <a:ext cx="527804" cy="522212"/>
          </a:xfrm>
          <a:prstGeom prst="rect">
            <a:avLst/>
          </a:prstGeom>
        </p:spPr>
      </p:pic>
      <p:pic>
        <p:nvPicPr>
          <p:cNvPr id="29" name="图片 28" descr="图片包含 图标&#10;&#10;描述已自动生成">
            <a:extLst>
              <a:ext uri="{FF2B5EF4-FFF2-40B4-BE49-F238E27FC236}">
                <a16:creationId xmlns:a16="http://schemas.microsoft.com/office/drawing/2014/main" id="{D85F0F53-FE31-014D-8B40-3DA649779E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5466056" y="4004200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7B7F725-7ADD-C44D-A7C5-189B5C827F6E}"/>
                  </a:ext>
                </a:extLst>
              </p:cNvPr>
              <p:cNvSpPr txBox="1"/>
              <p:nvPr/>
            </p:nvSpPr>
            <p:spPr>
              <a:xfrm>
                <a:off x="5466056" y="4456419"/>
                <a:ext cx="14461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7B7F725-7ADD-C44D-A7C5-189B5C827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56" y="4456419"/>
                <a:ext cx="14461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E1A15D93-A8C6-7043-8FFB-09F997A8C72F}"/>
              </a:ext>
            </a:extLst>
          </p:cNvPr>
          <p:cNvSpPr/>
          <p:nvPr/>
        </p:nvSpPr>
        <p:spPr>
          <a:xfrm>
            <a:off x="5297656" y="3780632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2" name="图片 31" descr="图片包含 图标&#10;&#10;描述已自动生成">
            <a:extLst>
              <a:ext uri="{FF2B5EF4-FFF2-40B4-BE49-F238E27FC236}">
                <a16:creationId xmlns:a16="http://schemas.microsoft.com/office/drawing/2014/main" id="{D4D1177A-0611-B249-983A-EB627EAFB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7284813" y="4718702"/>
            <a:ext cx="527804" cy="522212"/>
          </a:xfrm>
          <a:prstGeom prst="rect">
            <a:avLst/>
          </a:prstGeom>
        </p:spPr>
      </p:pic>
      <p:pic>
        <p:nvPicPr>
          <p:cNvPr id="33" name="图片 32" descr="图片包含 图标&#10;&#10;描述已自动生成">
            <a:extLst>
              <a:ext uri="{FF2B5EF4-FFF2-40B4-BE49-F238E27FC236}">
                <a16:creationId xmlns:a16="http://schemas.microsoft.com/office/drawing/2014/main" id="{0FCD572E-C816-8A44-9892-9339D4B2FE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511" t="66847" r="1974" b="17378"/>
          <a:stretch/>
        </p:blipFill>
        <p:spPr>
          <a:xfrm>
            <a:off x="8135555" y="4718703"/>
            <a:ext cx="513378" cy="513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57D327F-C448-854A-910D-11F1735F1F91}"/>
                  </a:ext>
                </a:extLst>
              </p:cNvPr>
              <p:cNvSpPr txBox="1"/>
              <p:nvPr/>
            </p:nvSpPr>
            <p:spPr>
              <a:xfrm>
                <a:off x="7254128" y="5167584"/>
                <a:ext cx="1394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57D327F-C448-854A-910D-11F1735F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128" y="5167584"/>
                <a:ext cx="13948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>
            <a:extLst>
              <a:ext uri="{FF2B5EF4-FFF2-40B4-BE49-F238E27FC236}">
                <a16:creationId xmlns:a16="http://schemas.microsoft.com/office/drawing/2014/main" id="{64FC1322-7E6E-4443-B35B-DE84B47885DC}"/>
              </a:ext>
            </a:extLst>
          </p:cNvPr>
          <p:cNvSpPr/>
          <p:nvPr/>
        </p:nvSpPr>
        <p:spPr>
          <a:xfrm>
            <a:off x="7085728" y="4491797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6" name="图片 35" descr="图片包含 图标&#10;&#10;描述已自动生成">
            <a:extLst>
              <a:ext uri="{FF2B5EF4-FFF2-40B4-BE49-F238E27FC236}">
                <a16:creationId xmlns:a16="http://schemas.microsoft.com/office/drawing/2014/main" id="{E31E93F2-B25A-0C42-A458-38D8459122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5496743" y="5413261"/>
            <a:ext cx="527804" cy="522212"/>
          </a:xfrm>
          <a:prstGeom prst="rect">
            <a:avLst/>
          </a:prstGeom>
        </p:spPr>
      </p:pic>
      <p:pic>
        <p:nvPicPr>
          <p:cNvPr id="37" name="图片 36" descr="图片包含 图标&#10;&#10;描述已自动生成">
            <a:extLst>
              <a:ext uri="{FF2B5EF4-FFF2-40B4-BE49-F238E27FC236}">
                <a16:creationId xmlns:a16="http://schemas.microsoft.com/office/drawing/2014/main" id="{7C98114E-2F5E-6D41-825E-E03C8AC998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43" t="1427" r="1841" b="82798"/>
          <a:stretch/>
        </p:blipFill>
        <p:spPr>
          <a:xfrm>
            <a:off x="6375227" y="5413261"/>
            <a:ext cx="513379" cy="513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A497776-8F47-9340-AA61-D1B056247D22}"/>
                  </a:ext>
                </a:extLst>
              </p:cNvPr>
              <p:cNvSpPr txBox="1"/>
              <p:nvPr/>
            </p:nvSpPr>
            <p:spPr>
              <a:xfrm>
                <a:off x="5466058" y="5862143"/>
                <a:ext cx="14461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A497776-8F47-9340-AA61-D1B056247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58" y="5862143"/>
                <a:ext cx="14461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>
            <a:extLst>
              <a:ext uri="{FF2B5EF4-FFF2-40B4-BE49-F238E27FC236}">
                <a16:creationId xmlns:a16="http://schemas.microsoft.com/office/drawing/2014/main" id="{B03575CB-05C0-364F-AC4B-E08565776F63}"/>
              </a:ext>
            </a:extLst>
          </p:cNvPr>
          <p:cNvSpPr/>
          <p:nvPr/>
        </p:nvSpPr>
        <p:spPr>
          <a:xfrm>
            <a:off x="5297658" y="5186356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A3647CF1-47B2-A141-9E10-F333831234A1}"/>
              </a:ext>
            </a:extLst>
          </p:cNvPr>
          <p:cNvCxnSpPr>
            <a:cxnSpLocks/>
            <a:stCxn id="31" idx="2"/>
            <a:endCxn id="19" idx="6"/>
          </p:cNvCxnSpPr>
          <p:nvPr/>
        </p:nvCxnSpPr>
        <p:spPr>
          <a:xfrm flipH="1">
            <a:off x="2388756" y="4364403"/>
            <a:ext cx="2908900" cy="2362"/>
          </a:xfrm>
          <a:prstGeom prst="line">
            <a:avLst/>
          </a:prstGeom>
          <a:ln w="9525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066A5FCD-3AA4-FB4A-84BA-B3C565CA7D12}"/>
              </a:ext>
            </a:extLst>
          </p:cNvPr>
          <p:cNvCxnSpPr>
            <a:cxnSpLocks/>
            <a:stCxn id="35" idx="2"/>
            <a:endCxn id="23" idx="6"/>
          </p:cNvCxnSpPr>
          <p:nvPr/>
        </p:nvCxnSpPr>
        <p:spPr>
          <a:xfrm flipH="1">
            <a:off x="4246196" y="5075568"/>
            <a:ext cx="2839532" cy="11634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8170A6A5-9BFB-2848-8666-1A968A62E5DF}"/>
              </a:ext>
            </a:extLst>
          </p:cNvPr>
          <p:cNvCxnSpPr>
            <a:cxnSpLocks/>
            <a:stCxn id="39" idx="2"/>
            <a:endCxn id="27" idx="6"/>
          </p:cNvCxnSpPr>
          <p:nvPr/>
        </p:nvCxnSpPr>
        <p:spPr>
          <a:xfrm flipH="1">
            <a:off x="2388758" y="5770127"/>
            <a:ext cx="2908900" cy="236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33CDF1E-B56F-AA4D-921D-26AA88E1509E}"/>
              </a:ext>
            </a:extLst>
          </p:cNvPr>
          <p:cNvSpPr txBox="1"/>
          <p:nvPr/>
        </p:nvSpPr>
        <p:spPr>
          <a:xfrm>
            <a:off x="341376" y="2180605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Take                    as an example: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pic>
        <p:nvPicPr>
          <p:cNvPr id="44" name="图片 43" descr="图片包含 图标&#10;&#10;描述已自动生成">
            <a:extLst>
              <a:ext uri="{FF2B5EF4-FFF2-40B4-BE49-F238E27FC236}">
                <a16:creationId xmlns:a16="http://schemas.microsoft.com/office/drawing/2014/main" id="{FED9BDA0-F1D3-1243-BF22-1D7859765D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1200923" y="1978244"/>
            <a:ext cx="527804" cy="522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573A9F8-DC45-224A-99B0-CB6F932BD263}"/>
                  </a:ext>
                </a:extLst>
              </p:cNvPr>
              <p:cNvSpPr txBox="1"/>
              <p:nvPr/>
            </p:nvSpPr>
            <p:spPr>
              <a:xfrm>
                <a:off x="1237693" y="2427126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573A9F8-DC45-224A-99B0-CB6F932BD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693" y="2427126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201096B9-BA38-4A44-A7DD-1142164ABBE6}"/>
              </a:ext>
            </a:extLst>
          </p:cNvPr>
          <p:cNvCxnSpPr>
            <a:cxnSpLocks/>
          </p:cNvCxnSpPr>
          <p:nvPr/>
        </p:nvCxnSpPr>
        <p:spPr>
          <a:xfrm>
            <a:off x="4471329" y="2933500"/>
            <a:ext cx="0" cy="48083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246170E3-E4A8-7D4A-B3B8-9B4D1730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164A1550-CA62-6346-AEFF-7E8034AEF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7D47967D-5D0A-D941-AFF7-45F5AB204CD4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E0EC725-F4B4-7141-A01E-ECA203E66648}"/>
              </a:ext>
            </a:extLst>
          </p:cNvPr>
          <p:cNvSpPr txBox="1"/>
          <p:nvPr/>
        </p:nvSpPr>
        <p:spPr>
          <a:xfrm>
            <a:off x="8800873" y="6525725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31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0DFA1A0-D377-9347-A212-2C489C4CE751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824498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REDRESS–Individual Fairness Optimization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CD5AD33-FA30-4F4A-9396-F013A4FDC235}"/>
                  </a:ext>
                </a:extLst>
              </p:cNvPr>
              <p:cNvSpPr txBox="1"/>
              <p:nvPr/>
            </p:nvSpPr>
            <p:spPr>
              <a:xfrm>
                <a:off x="5476513" y="1144598"/>
                <a:ext cx="3390466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Ground truth ranking from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human knowledge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CD5AD33-FA30-4F4A-9396-F013A4FDC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513" y="1144598"/>
                <a:ext cx="3390466" cy="671209"/>
              </a:xfrm>
              <a:prstGeom prst="rect">
                <a:avLst/>
              </a:prstGeom>
              <a:blipFill>
                <a:blip r:embed="rId4"/>
                <a:stretch>
                  <a:fillRect l="-1436" t="-54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F8B5236-CBD2-7040-81D7-F0C8DB925E0C}"/>
                  </a:ext>
                </a:extLst>
              </p:cNvPr>
              <p:cNvSpPr txBox="1"/>
              <p:nvPr/>
            </p:nvSpPr>
            <p:spPr>
              <a:xfrm>
                <a:off x="1004956" y="1148703"/>
                <a:ext cx="2475293" cy="656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Ranking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derived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from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F8B5236-CBD2-7040-81D7-F0C8DB925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56" y="1148703"/>
                <a:ext cx="2475293" cy="656270"/>
              </a:xfrm>
              <a:prstGeom prst="rect">
                <a:avLst/>
              </a:prstGeom>
              <a:blipFill>
                <a:blip r:embed="rId5"/>
                <a:stretch>
                  <a:fillRect l="-2217" t="-4630" r="-98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 descr="图片包含 图标&#10;&#10;描述已自动生成">
            <a:extLst>
              <a:ext uri="{FF2B5EF4-FFF2-40B4-BE49-F238E27FC236}">
                <a16:creationId xmlns:a16="http://schemas.microsoft.com/office/drawing/2014/main" id="{9431F9D7-7504-444C-AAEC-60AD91A44F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1495741" y="2245808"/>
            <a:ext cx="527804" cy="522212"/>
          </a:xfrm>
          <a:prstGeom prst="rect">
            <a:avLst/>
          </a:prstGeom>
        </p:spPr>
      </p:pic>
      <p:pic>
        <p:nvPicPr>
          <p:cNvPr id="42" name="图片 41" descr="图片包含 图标&#10;&#10;描述已自动生成">
            <a:extLst>
              <a:ext uri="{FF2B5EF4-FFF2-40B4-BE49-F238E27FC236}">
                <a16:creationId xmlns:a16="http://schemas.microsoft.com/office/drawing/2014/main" id="{D6586269-B4EA-8D46-BF02-BFD6366EFB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2361615" y="2235193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619FA73-1065-DB4C-99F8-E76B315A0CD6}"/>
                  </a:ext>
                </a:extLst>
              </p:cNvPr>
              <p:cNvSpPr txBox="1"/>
              <p:nvPr/>
            </p:nvSpPr>
            <p:spPr>
              <a:xfrm>
                <a:off x="1465056" y="2694690"/>
                <a:ext cx="1446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619FA73-1065-DB4C-99F8-E76B315A0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56" y="2694690"/>
                <a:ext cx="14461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EC209AD1-C40D-8642-9F07-EB4482A56F75}"/>
              </a:ext>
            </a:extLst>
          </p:cNvPr>
          <p:cNvSpPr/>
          <p:nvPr/>
        </p:nvSpPr>
        <p:spPr>
          <a:xfrm>
            <a:off x="1296656" y="2018903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 descr="图片包含 图标&#10;&#10;描述已自动生成">
            <a:extLst>
              <a:ext uri="{FF2B5EF4-FFF2-40B4-BE49-F238E27FC236}">
                <a16:creationId xmlns:a16="http://schemas.microsoft.com/office/drawing/2014/main" id="{274244D1-1BC6-654F-A9DD-417D5FD09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6924754" y="2242471"/>
            <a:ext cx="527804" cy="522212"/>
          </a:xfrm>
          <a:prstGeom prst="rect">
            <a:avLst/>
          </a:prstGeom>
        </p:spPr>
      </p:pic>
      <p:pic>
        <p:nvPicPr>
          <p:cNvPr id="46" name="图片 45" descr="图片包含 图标&#10;&#10;描述已自动生成">
            <a:extLst>
              <a:ext uri="{FF2B5EF4-FFF2-40B4-BE49-F238E27FC236}">
                <a16:creationId xmlns:a16="http://schemas.microsoft.com/office/drawing/2014/main" id="{75626789-5F10-384E-9601-8AB5D98164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6030008" y="2242471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E772385-C18A-2E4A-8825-E5AF2527DC1B}"/>
                  </a:ext>
                </a:extLst>
              </p:cNvPr>
              <p:cNvSpPr txBox="1"/>
              <p:nvPr/>
            </p:nvSpPr>
            <p:spPr>
              <a:xfrm>
                <a:off x="6030008" y="2694690"/>
                <a:ext cx="14461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E772385-C18A-2E4A-8825-E5AF2527D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008" y="2694690"/>
                <a:ext cx="14461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>
            <a:extLst>
              <a:ext uri="{FF2B5EF4-FFF2-40B4-BE49-F238E27FC236}">
                <a16:creationId xmlns:a16="http://schemas.microsoft.com/office/drawing/2014/main" id="{09AEBBEB-D500-6748-A0C4-270654980A3C}"/>
              </a:ext>
            </a:extLst>
          </p:cNvPr>
          <p:cNvSpPr/>
          <p:nvPr/>
        </p:nvSpPr>
        <p:spPr>
          <a:xfrm>
            <a:off x="5861608" y="2018903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2B33E239-354F-E245-94B4-DC83A81E6340}"/>
              </a:ext>
            </a:extLst>
          </p:cNvPr>
          <p:cNvCxnSpPr>
            <a:cxnSpLocks/>
            <a:stCxn id="48" idx="2"/>
            <a:endCxn id="44" idx="6"/>
          </p:cNvCxnSpPr>
          <p:nvPr/>
        </p:nvCxnSpPr>
        <p:spPr>
          <a:xfrm flipH="1">
            <a:off x="3113992" y="2602674"/>
            <a:ext cx="2747616" cy="0"/>
          </a:xfrm>
          <a:prstGeom prst="line">
            <a:avLst/>
          </a:prstGeom>
          <a:ln w="9525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530A8863-0216-7143-9377-B80212A1E1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254" y="4896141"/>
            <a:ext cx="3365604" cy="877786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E8A5989-2AA2-184E-815F-555193906D3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469" r="62551"/>
          <a:stretch/>
        </p:blipFill>
        <p:spPr>
          <a:xfrm>
            <a:off x="5525840" y="5228677"/>
            <a:ext cx="287001" cy="454082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5FBBF527-E75E-4E42-AB37-05A59F2F4086}"/>
              </a:ext>
            </a:extLst>
          </p:cNvPr>
          <p:cNvSpPr txBox="1"/>
          <p:nvPr/>
        </p:nvSpPr>
        <p:spPr>
          <a:xfrm>
            <a:off x="4649453" y="3620106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We set the corresponding ground truth as 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C0855D2D-FDC7-564A-8CEF-7682868410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3028" y="4068855"/>
            <a:ext cx="2875855" cy="454082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07A42A33-7164-FF48-BCD4-4216F58B13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118" r="4341"/>
          <a:stretch/>
        </p:blipFill>
        <p:spPr>
          <a:xfrm>
            <a:off x="4648200" y="5228677"/>
            <a:ext cx="907057" cy="454082"/>
          </a:xfrm>
          <a:prstGeom prst="rect">
            <a:avLst/>
          </a:prstGeom>
        </p:spPr>
      </p:pic>
      <p:sp>
        <p:nvSpPr>
          <p:cNvPr id="55" name="左大括号 54">
            <a:extLst>
              <a:ext uri="{FF2B5EF4-FFF2-40B4-BE49-F238E27FC236}">
                <a16:creationId xmlns:a16="http://schemas.microsoft.com/office/drawing/2014/main" id="{2352973A-B526-4D47-9C13-2F1B6CDC87F9}"/>
              </a:ext>
            </a:extLst>
          </p:cNvPr>
          <p:cNvSpPr/>
          <p:nvPr/>
        </p:nvSpPr>
        <p:spPr>
          <a:xfrm>
            <a:off x="5850538" y="4907449"/>
            <a:ext cx="133350" cy="109855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A36555D-E5AC-A54D-A5F0-5DD8006FEAE6}"/>
              </a:ext>
            </a:extLst>
          </p:cNvPr>
          <p:cNvSpPr txBox="1"/>
          <p:nvPr/>
        </p:nvSpPr>
        <p:spPr>
          <a:xfrm>
            <a:off x="6154170" y="52710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0</a:t>
            </a:r>
            <a:endParaRPr kumimoji="1"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14C9EC3-9F7E-B541-8DD5-C3B1397E5E91}"/>
              </a:ext>
            </a:extLst>
          </p:cNvPr>
          <p:cNvSpPr txBox="1"/>
          <p:nvPr/>
        </p:nvSpPr>
        <p:spPr>
          <a:xfrm>
            <a:off x="6088495" y="475606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+1</a:t>
            </a:r>
            <a:endParaRPr kumimoji="1"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9A9CBD2-B3CA-8F44-957C-9C57D9939D67}"/>
              </a:ext>
            </a:extLst>
          </p:cNvPr>
          <p:cNvSpPr txBox="1"/>
          <p:nvPr/>
        </p:nvSpPr>
        <p:spPr>
          <a:xfrm>
            <a:off x="6123866" y="582133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-1</a:t>
            </a:r>
            <a:endParaRPr kumimoji="1"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355BA7C-D955-5B45-8064-7BA89BE81492}"/>
              </a:ext>
            </a:extLst>
          </p:cNvPr>
          <p:cNvSpPr txBox="1"/>
          <p:nvPr/>
        </p:nvSpPr>
        <p:spPr>
          <a:xfrm>
            <a:off x="6434455" y="4797018"/>
            <a:ext cx="2130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Georgia" panose="02040502050405020303" pitchFamily="18" charset="0"/>
              </a:rPr>
              <a:t>the 𝑢-</a:t>
            </a:r>
            <a:r>
              <a:rPr lang="en-US" altLang="zh-CN" sz="1200" err="1">
                <a:latin typeface="Georgia" panose="02040502050405020303" pitchFamily="18" charset="0"/>
              </a:rPr>
              <a:t>th</a:t>
            </a:r>
            <a:r>
              <a:rPr lang="en-US" altLang="zh-CN" sz="1200">
                <a:latin typeface="Georgia" panose="02040502050405020303" pitchFamily="18" charset="0"/>
              </a:rPr>
              <a:t> one ranks higher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CF704A4-5033-7545-A3E1-9E39A753EF3E}"/>
              </a:ext>
            </a:extLst>
          </p:cNvPr>
          <p:cNvSpPr txBox="1"/>
          <p:nvPr/>
        </p:nvSpPr>
        <p:spPr>
          <a:xfrm>
            <a:off x="6431135" y="5850227"/>
            <a:ext cx="189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Georgia" panose="02040502050405020303" pitchFamily="18" charset="0"/>
              </a:rPr>
              <a:t>the 𝑣-</a:t>
            </a:r>
            <a:r>
              <a:rPr lang="en-US" altLang="zh-CN" sz="1200" err="1">
                <a:latin typeface="Georgia" panose="02040502050405020303" pitchFamily="18" charset="0"/>
              </a:rPr>
              <a:t>th</a:t>
            </a:r>
            <a:r>
              <a:rPr lang="en-US" altLang="zh-CN" sz="1200">
                <a:latin typeface="Georgia" panose="02040502050405020303" pitchFamily="18" charset="0"/>
              </a:rPr>
              <a:t> one ranks higher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F8BF0FC-AAD7-3F4A-A5AC-050BE1CCCB72}"/>
              </a:ext>
            </a:extLst>
          </p:cNvPr>
          <p:cNvSpPr txBox="1"/>
          <p:nvPr/>
        </p:nvSpPr>
        <p:spPr>
          <a:xfrm>
            <a:off x="6431135" y="5316728"/>
            <a:ext cx="2659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Georgia" panose="02040502050405020303" pitchFamily="18" charset="0"/>
              </a:rPr>
              <a:t>the 𝑢-</a:t>
            </a:r>
            <a:r>
              <a:rPr lang="en-US" altLang="zh-CN" sz="1200" err="1">
                <a:latin typeface="Georgia" panose="02040502050405020303" pitchFamily="18" charset="0"/>
              </a:rPr>
              <a:t>th</a:t>
            </a:r>
            <a:r>
              <a:rPr lang="en-US" altLang="zh-CN" sz="1200">
                <a:latin typeface="Georgia" panose="02040502050405020303" pitchFamily="18" charset="0"/>
              </a:rPr>
              <a:t> and 𝑣-</a:t>
            </a:r>
            <a:r>
              <a:rPr lang="en-US" altLang="zh-CN" sz="1200" err="1">
                <a:latin typeface="Georgia" panose="02040502050405020303" pitchFamily="18" charset="0"/>
              </a:rPr>
              <a:t>th</a:t>
            </a:r>
            <a:r>
              <a:rPr lang="en-US" altLang="zh-CN" sz="1200">
                <a:latin typeface="Georgia" panose="02040502050405020303" pitchFamily="18" charset="0"/>
              </a:rPr>
              <a:t> one rank</a:t>
            </a:r>
            <a:r>
              <a:rPr lang="zh-CN" altLang="en-US" sz="1200">
                <a:latin typeface="Georgia" panose="02040502050405020303" pitchFamily="18" charset="0"/>
              </a:rPr>
              <a:t> </a:t>
            </a:r>
            <a:r>
              <a:rPr lang="en-US" altLang="zh-CN" sz="1200" err="1">
                <a:latin typeface="Georgia" panose="02040502050405020303" pitchFamily="18" charset="0"/>
              </a:rPr>
              <a:t>samely</a:t>
            </a:r>
            <a:endParaRPr lang="en-US" altLang="zh-CN" sz="120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18595F0-D313-B847-ACDE-29C6D13515A4}"/>
                  </a:ext>
                </a:extLst>
              </p:cNvPr>
              <p:cNvSpPr txBox="1"/>
              <p:nvPr/>
            </p:nvSpPr>
            <p:spPr>
              <a:xfrm>
                <a:off x="317707" y="3649450"/>
                <a:ext cx="4302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Probability of ‘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is ahead of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’ is modeled as a logistic sigmoid function:</a:t>
                </a: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18595F0-D313-B847-ACDE-29C6D1351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07" y="3649450"/>
                <a:ext cx="4302248" cy="646331"/>
              </a:xfrm>
              <a:prstGeom prst="rect">
                <a:avLst/>
              </a:prstGeom>
              <a:blipFill>
                <a:blip r:embed="rId11"/>
                <a:stretch>
                  <a:fillRect l="-1133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F1DBFCC8-A73A-B142-92B3-6C22EBFBA6C7}"/>
              </a:ext>
            </a:extLst>
          </p:cNvPr>
          <p:cNvCxnSpPr>
            <a:cxnSpLocks/>
          </p:cNvCxnSpPr>
          <p:nvPr/>
        </p:nvCxnSpPr>
        <p:spPr>
          <a:xfrm>
            <a:off x="4510357" y="3780099"/>
            <a:ext cx="0" cy="203383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B72F51F0-1C8D-744D-A76A-D4423B27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31D1708-F5DA-6C43-8631-E5D98376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DD6CF19D-9821-FA41-9C1F-96BEC145C68E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3A56B59-09CF-EF40-9672-B25DE10E4B3C}"/>
              </a:ext>
            </a:extLst>
          </p:cNvPr>
          <p:cNvSpPr txBox="1"/>
          <p:nvPr/>
        </p:nvSpPr>
        <p:spPr>
          <a:xfrm>
            <a:off x="8800873" y="6525725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32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35E1A25-1CD0-8F4F-85FD-2464EC49D2F4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417048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REDRESS–Individual Fairness Optimization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633427-0AC3-5E44-9FBD-DE4EB07AF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936C256-D7E0-F741-A197-C0D30667D413}"/>
                  </a:ext>
                </a:extLst>
              </p:cNvPr>
              <p:cNvSpPr txBox="1"/>
              <p:nvPr/>
            </p:nvSpPr>
            <p:spPr>
              <a:xfrm>
                <a:off x="5476513" y="1144598"/>
                <a:ext cx="3390466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Ground truth ranking from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human knowledge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936C256-D7E0-F741-A197-C0D30667D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513" y="1144598"/>
                <a:ext cx="3390466" cy="671209"/>
              </a:xfrm>
              <a:prstGeom prst="rect">
                <a:avLst/>
              </a:prstGeom>
              <a:blipFill>
                <a:blip r:embed="rId4"/>
                <a:stretch>
                  <a:fillRect l="-1436" t="-54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BC97940-2CE2-734F-A320-BD8E49AFBA98}"/>
                  </a:ext>
                </a:extLst>
              </p:cNvPr>
              <p:cNvSpPr txBox="1"/>
              <p:nvPr/>
            </p:nvSpPr>
            <p:spPr>
              <a:xfrm>
                <a:off x="1004956" y="1148703"/>
                <a:ext cx="2475293" cy="656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Ranking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derived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from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BC97940-2CE2-734F-A320-BD8E49AFB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56" y="1148703"/>
                <a:ext cx="2475293" cy="656270"/>
              </a:xfrm>
              <a:prstGeom prst="rect">
                <a:avLst/>
              </a:prstGeom>
              <a:blipFill>
                <a:blip r:embed="rId5"/>
                <a:stretch>
                  <a:fillRect l="-2217" t="-4630" r="-98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 descr="图片包含 图标&#10;&#10;描述已自动生成">
            <a:extLst>
              <a:ext uri="{FF2B5EF4-FFF2-40B4-BE49-F238E27FC236}">
                <a16:creationId xmlns:a16="http://schemas.microsoft.com/office/drawing/2014/main" id="{592971A9-0C15-524A-9126-8F38CCD921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1495741" y="2245808"/>
            <a:ext cx="527804" cy="522212"/>
          </a:xfrm>
          <a:prstGeom prst="rect">
            <a:avLst/>
          </a:prstGeom>
        </p:spPr>
      </p:pic>
      <p:pic>
        <p:nvPicPr>
          <p:cNvPr id="29" name="图片 28" descr="图片包含 图标&#10;&#10;描述已自动生成">
            <a:extLst>
              <a:ext uri="{FF2B5EF4-FFF2-40B4-BE49-F238E27FC236}">
                <a16:creationId xmlns:a16="http://schemas.microsoft.com/office/drawing/2014/main" id="{437A2453-8C0D-9B49-BEA0-8EE01CB1D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2361615" y="2235193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A144548-D0D2-3D41-A045-9DA424FDFC2C}"/>
                  </a:ext>
                </a:extLst>
              </p:cNvPr>
              <p:cNvSpPr txBox="1"/>
              <p:nvPr/>
            </p:nvSpPr>
            <p:spPr>
              <a:xfrm>
                <a:off x="1465056" y="2694690"/>
                <a:ext cx="1446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A144548-D0D2-3D41-A045-9DA424FDF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56" y="2694690"/>
                <a:ext cx="14461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2494F040-B849-BB47-B755-2457F7A4C833}"/>
              </a:ext>
            </a:extLst>
          </p:cNvPr>
          <p:cNvSpPr/>
          <p:nvPr/>
        </p:nvSpPr>
        <p:spPr>
          <a:xfrm>
            <a:off x="1296656" y="2018903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2" name="图片 31" descr="图片包含 图标&#10;&#10;描述已自动生成">
            <a:extLst>
              <a:ext uri="{FF2B5EF4-FFF2-40B4-BE49-F238E27FC236}">
                <a16:creationId xmlns:a16="http://schemas.microsoft.com/office/drawing/2014/main" id="{B7471D1A-06DE-1249-9C06-7BF6542996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6924754" y="2242471"/>
            <a:ext cx="527804" cy="522212"/>
          </a:xfrm>
          <a:prstGeom prst="rect">
            <a:avLst/>
          </a:prstGeom>
        </p:spPr>
      </p:pic>
      <p:pic>
        <p:nvPicPr>
          <p:cNvPr id="33" name="图片 32" descr="图片包含 图标&#10;&#10;描述已自动生成">
            <a:extLst>
              <a:ext uri="{FF2B5EF4-FFF2-40B4-BE49-F238E27FC236}">
                <a16:creationId xmlns:a16="http://schemas.microsoft.com/office/drawing/2014/main" id="{4A5BB21C-8CC1-D24B-874B-2E7F550BB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6030008" y="2242471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C7D4CC5-5610-8A4E-85D5-CBE97AE1438C}"/>
                  </a:ext>
                </a:extLst>
              </p:cNvPr>
              <p:cNvSpPr txBox="1"/>
              <p:nvPr/>
            </p:nvSpPr>
            <p:spPr>
              <a:xfrm>
                <a:off x="6030008" y="2694690"/>
                <a:ext cx="14461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C7D4CC5-5610-8A4E-85D5-CBE97AE14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008" y="2694690"/>
                <a:ext cx="14461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>
            <a:extLst>
              <a:ext uri="{FF2B5EF4-FFF2-40B4-BE49-F238E27FC236}">
                <a16:creationId xmlns:a16="http://schemas.microsoft.com/office/drawing/2014/main" id="{89381D12-4ED8-CB4A-90C3-39BD664B6EA4}"/>
              </a:ext>
            </a:extLst>
          </p:cNvPr>
          <p:cNvSpPr/>
          <p:nvPr/>
        </p:nvSpPr>
        <p:spPr>
          <a:xfrm>
            <a:off x="5861608" y="2018903"/>
            <a:ext cx="1817336" cy="11675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CA323824-AE3C-0840-9483-86D7AAD28F27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>
            <a:off x="3113992" y="2602674"/>
            <a:ext cx="2747616" cy="0"/>
          </a:xfrm>
          <a:prstGeom prst="line">
            <a:avLst/>
          </a:prstGeom>
          <a:ln w="9525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 descr="卡通人物&#10;&#10;描述已自动生成">
            <a:extLst>
              <a:ext uri="{FF2B5EF4-FFF2-40B4-BE49-F238E27FC236}">
                <a16:creationId xmlns:a16="http://schemas.microsoft.com/office/drawing/2014/main" id="{7F6DED4E-8FC9-DA4E-840D-0548CA18B7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199" t="41385" r="29232" b="39113"/>
          <a:stretch/>
        </p:blipFill>
        <p:spPr>
          <a:xfrm rot="5400000">
            <a:off x="4282306" y="3343224"/>
            <a:ext cx="539058" cy="44143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C05CE93-83E6-CA4E-A3CB-9E181F7E3F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522" y="3828804"/>
            <a:ext cx="3365604" cy="87778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F62159F-2F32-924A-B2E9-AF0AEEF288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826" y="4040656"/>
            <a:ext cx="2875855" cy="454082"/>
          </a:xfrm>
          <a:prstGeom prst="rect">
            <a:avLst/>
          </a:prstGeom>
        </p:spPr>
      </p:pic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D30BB818-3D30-9849-A870-4DCAB76AAC7D}"/>
              </a:ext>
            </a:extLst>
          </p:cNvPr>
          <p:cNvCxnSpPr>
            <a:cxnSpLocks/>
          </p:cNvCxnSpPr>
          <p:nvPr/>
        </p:nvCxnSpPr>
        <p:spPr>
          <a:xfrm flipH="1">
            <a:off x="4191000" y="4267697"/>
            <a:ext cx="97831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FACAEE98-9D76-8141-805C-8A1EE9302E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6656" y="5581145"/>
            <a:ext cx="6837872" cy="6359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B28993-8301-5841-8150-35377D6D49BB}"/>
              </a:ext>
            </a:extLst>
          </p:cNvPr>
          <p:cNvSpPr txBox="1"/>
          <p:nvPr/>
        </p:nvSpPr>
        <p:spPr>
          <a:xfrm>
            <a:off x="536760" y="5002208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Cross-entropy loss </a:t>
            </a:r>
            <a:r>
              <a:rPr kumimoji="1" lang="en-US" altLang="zh-CN">
                <a:latin typeface="Georgia" panose="02040502050405020303" pitchFamily="18" charset="0"/>
              </a:rPr>
              <a:t>can be an example: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B6B5CCF-97A8-9E44-A487-E265A813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EA99884D-16A1-D24B-9988-84B5E232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2F5B6E9F-CD4C-5749-9981-894CC87878F1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52D5E58-774A-D64B-BA9B-4D0207403F70}"/>
              </a:ext>
            </a:extLst>
          </p:cNvPr>
          <p:cNvSpPr txBox="1"/>
          <p:nvPr/>
        </p:nvSpPr>
        <p:spPr>
          <a:xfrm>
            <a:off x="8800873" y="6525725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33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289D174-1F41-4A42-BE25-AF0C57A8C866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858020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REDRESS–Individual Fairness Optimization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D5D4B37E-D71F-914F-AAAF-0A2CB00566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860" y="1134383"/>
                <a:ext cx="8109139" cy="6182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b="1"/>
                  <a:t>An example: </a:t>
                </a:r>
                <a:r>
                  <a:rPr kumimoji="1" lang="en-US" altLang="zh-CN"/>
                  <a:t>Assume ranked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=[0.7, 0.3, 0.2, 0.1]</m:t>
                    </m:r>
                  </m:oMath>
                </a14:m>
                <a:r>
                  <a:rPr kumimoji="1" lang="en-US" altLang="zh-CN"/>
                  <a:t>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D5D4B37E-D71F-914F-AAAF-0A2CB0056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860" y="1134383"/>
                <a:ext cx="8109139" cy="618217"/>
              </a:xfrm>
              <a:blipFill>
                <a:blip r:embed="rId4"/>
                <a:stretch>
                  <a:fillRect l="-977" t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C141DF-51F2-404F-95D7-9AD31ACC979B}"/>
                  </a:ext>
                </a:extLst>
              </p:cNvPr>
              <p:cNvSpPr txBox="1"/>
              <p:nvPr/>
            </p:nvSpPr>
            <p:spPr>
              <a:xfrm>
                <a:off x="5464108" y="1845027"/>
                <a:ext cx="2994092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Ground truth ranking from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human knowledge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C141DF-51F2-404F-95D7-9AD31ACC9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108" y="1845027"/>
                <a:ext cx="2994092" cy="671209"/>
              </a:xfrm>
              <a:prstGeom prst="rect">
                <a:avLst/>
              </a:prstGeom>
              <a:blipFill>
                <a:blip r:embed="rId5"/>
                <a:stretch>
                  <a:fillRect l="-1626" t="-5455" r="-122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E4E7F8D-2911-3647-890F-4B32E1506D20}"/>
                  </a:ext>
                </a:extLst>
              </p:cNvPr>
              <p:cNvSpPr txBox="1"/>
              <p:nvPr/>
            </p:nvSpPr>
            <p:spPr>
              <a:xfrm>
                <a:off x="972551" y="1856127"/>
                <a:ext cx="2419188" cy="656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Ranking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derived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from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E4E7F8D-2911-3647-890F-4B32E150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51" y="1856127"/>
                <a:ext cx="2419188" cy="656270"/>
              </a:xfrm>
              <a:prstGeom prst="rect">
                <a:avLst/>
              </a:prstGeom>
              <a:blipFill>
                <a:blip r:embed="rId6"/>
                <a:stretch>
                  <a:fillRect l="-2273" t="-4630" r="-151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片包含 图标&#10;&#10;描述已自动生成">
            <a:extLst>
              <a:ext uri="{FF2B5EF4-FFF2-40B4-BE49-F238E27FC236}">
                <a16:creationId xmlns:a16="http://schemas.microsoft.com/office/drawing/2014/main" id="{4BBECB0A-1C26-C045-9C2E-306CB5A74A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77" t="50346" r="33923" b="33625"/>
          <a:stretch/>
        </p:blipFill>
        <p:spPr>
          <a:xfrm>
            <a:off x="550765" y="2621551"/>
            <a:ext cx="527804" cy="522212"/>
          </a:xfrm>
          <a:prstGeom prst="rect">
            <a:avLst/>
          </a:prstGeom>
        </p:spPr>
      </p:pic>
      <p:pic>
        <p:nvPicPr>
          <p:cNvPr id="18" name="图片 17" descr="图片包含 图标&#10;&#10;描述已自动生成">
            <a:extLst>
              <a:ext uri="{FF2B5EF4-FFF2-40B4-BE49-F238E27FC236}">
                <a16:creationId xmlns:a16="http://schemas.microsoft.com/office/drawing/2014/main" id="{2C226AAD-0B75-6543-BC44-9253237E43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511" t="66847" r="1974" b="17378"/>
          <a:stretch/>
        </p:blipFill>
        <p:spPr>
          <a:xfrm>
            <a:off x="2263185" y="2610936"/>
            <a:ext cx="513378" cy="513947"/>
          </a:xfrm>
          <a:prstGeom prst="rect">
            <a:avLst/>
          </a:prstGeom>
        </p:spPr>
      </p:pic>
      <p:pic>
        <p:nvPicPr>
          <p:cNvPr id="19" name="图片 18" descr="图片包含 图标&#10;&#10;描述已自动生成">
            <a:extLst>
              <a:ext uri="{FF2B5EF4-FFF2-40B4-BE49-F238E27FC236}">
                <a16:creationId xmlns:a16="http://schemas.microsoft.com/office/drawing/2014/main" id="{60FC7549-4CAB-D04C-922C-31AEA5CE48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9" t="33642" r="65707" b="50425"/>
          <a:stretch/>
        </p:blipFill>
        <p:spPr>
          <a:xfrm>
            <a:off x="1416639" y="2610936"/>
            <a:ext cx="508476" cy="519080"/>
          </a:xfrm>
          <a:prstGeom prst="rect">
            <a:avLst/>
          </a:prstGeom>
        </p:spPr>
      </p:pic>
      <p:pic>
        <p:nvPicPr>
          <p:cNvPr id="20" name="图片 19" descr="图片包含 图标&#10;&#10;描述已自动生成">
            <a:extLst>
              <a:ext uri="{FF2B5EF4-FFF2-40B4-BE49-F238E27FC236}">
                <a16:creationId xmlns:a16="http://schemas.microsoft.com/office/drawing/2014/main" id="{FBCC2FDE-2329-8940-B8D9-BC8BA60BB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43" t="1427" r="1841" b="82798"/>
          <a:stretch/>
        </p:blipFill>
        <p:spPr>
          <a:xfrm>
            <a:off x="3114633" y="2621551"/>
            <a:ext cx="513379" cy="513948"/>
          </a:xfrm>
          <a:prstGeom prst="rect">
            <a:avLst/>
          </a:prstGeom>
        </p:spPr>
      </p:pic>
      <p:pic>
        <p:nvPicPr>
          <p:cNvPr id="21" name="图片 20" descr="图片包含 图标&#10;&#10;描述已自动生成">
            <a:extLst>
              <a:ext uri="{FF2B5EF4-FFF2-40B4-BE49-F238E27FC236}">
                <a16:creationId xmlns:a16="http://schemas.microsoft.com/office/drawing/2014/main" id="{115C25AC-D7B6-AA49-BC69-69947C08E8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77" t="50346" r="33923" b="33625"/>
          <a:stretch/>
        </p:blipFill>
        <p:spPr>
          <a:xfrm>
            <a:off x="6089801" y="2569230"/>
            <a:ext cx="527804" cy="522212"/>
          </a:xfrm>
          <a:prstGeom prst="rect">
            <a:avLst/>
          </a:prstGeom>
        </p:spPr>
      </p:pic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84C66CD1-B359-EE4C-BB04-C95B592735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511" t="66847" r="1974" b="17378"/>
          <a:stretch/>
        </p:blipFill>
        <p:spPr>
          <a:xfrm>
            <a:off x="6966759" y="2569230"/>
            <a:ext cx="513378" cy="513947"/>
          </a:xfrm>
          <a:prstGeom prst="rect">
            <a:avLst/>
          </a:prstGeom>
        </p:spPr>
      </p:pic>
      <p:pic>
        <p:nvPicPr>
          <p:cNvPr id="23" name="图片 22" descr="图片包含 图标&#10;&#10;描述已自动生成">
            <a:extLst>
              <a:ext uri="{FF2B5EF4-FFF2-40B4-BE49-F238E27FC236}">
                <a16:creationId xmlns:a16="http://schemas.microsoft.com/office/drawing/2014/main" id="{9F967C0B-C9E0-E149-976B-8151362647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43" t="1427" r="1841" b="82798"/>
          <a:stretch/>
        </p:blipFill>
        <p:spPr>
          <a:xfrm>
            <a:off x="7799019" y="2543933"/>
            <a:ext cx="513379" cy="513948"/>
          </a:xfrm>
          <a:prstGeom prst="rect">
            <a:avLst/>
          </a:prstGeom>
        </p:spPr>
      </p:pic>
      <p:pic>
        <p:nvPicPr>
          <p:cNvPr id="24" name="图片 23" descr="图片包含 图标&#10;&#10;描述已自动生成">
            <a:extLst>
              <a:ext uri="{FF2B5EF4-FFF2-40B4-BE49-F238E27FC236}">
                <a16:creationId xmlns:a16="http://schemas.microsoft.com/office/drawing/2014/main" id="{E0387960-6DE2-7748-865D-E633A54B92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9" t="33642" r="65707" b="50425"/>
          <a:stretch/>
        </p:blipFill>
        <p:spPr>
          <a:xfrm>
            <a:off x="5265603" y="2557614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8548CE-D369-FA4C-A635-B7E474D05DEA}"/>
                  </a:ext>
                </a:extLst>
              </p:cNvPr>
              <p:cNvSpPr txBox="1"/>
              <p:nvPr/>
            </p:nvSpPr>
            <p:spPr>
              <a:xfrm>
                <a:off x="5243255" y="3076694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8548CE-D369-FA4C-A635-B7E474D05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55" y="3076694"/>
                <a:ext cx="3138744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9B669E9-6FDF-834D-AAC4-C9450ECB57BF}"/>
                  </a:ext>
                </a:extLst>
              </p:cNvPr>
              <p:cNvSpPr txBox="1"/>
              <p:nvPr/>
            </p:nvSpPr>
            <p:spPr>
              <a:xfrm>
                <a:off x="520080" y="3070433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9B669E9-6FDF-834D-AAC4-C9450ECB5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80" y="3070433"/>
                <a:ext cx="3138744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 descr="卡通人物&#10;&#10;描述已自动生成">
            <a:extLst>
              <a:ext uri="{FF2B5EF4-FFF2-40B4-BE49-F238E27FC236}">
                <a16:creationId xmlns:a16="http://schemas.microsoft.com/office/drawing/2014/main" id="{2D156CC7-BEC7-1D4C-8BF5-F05FC9D1DE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199" t="41385" r="29232" b="39113"/>
          <a:stretch/>
        </p:blipFill>
        <p:spPr>
          <a:xfrm rot="5400000">
            <a:off x="4153329" y="3454908"/>
            <a:ext cx="539058" cy="441432"/>
          </a:xfrm>
          <a:prstGeom prst="rect">
            <a:avLst/>
          </a:prstGeom>
        </p:spPr>
      </p:pic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306052C1-272A-9E41-B82D-0E46F2D80DC1}"/>
              </a:ext>
            </a:extLst>
          </p:cNvPr>
          <p:cNvCxnSpPr>
            <a:cxnSpLocks/>
          </p:cNvCxnSpPr>
          <p:nvPr/>
        </p:nvCxnSpPr>
        <p:spPr>
          <a:xfrm>
            <a:off x="4466365" y="4050942"/>
            <a:ext cx="0" cy="203383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B188CAE-F783-C24A-945D-540B41DCD48D}"/>
                  </a:ext>
                </a:extLst>
              </p:cNvPr>
              <p:cNvSpPr txBox="1"/>
              <p:nvPr/>
            </p:nvSpPr>
            <p:spPr>
              <a:xfrm>
                <a:off x="1150586" y="4176585"/>
                <a:ext cx="1620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0.98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B188CAE-F783-C24A-945D-540B41DCD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86" y="4176585"/>
                <a:ext cx="1620828" cy="369332"/>
              </a:xfrm>
              <a:prstGeom prst="rect">
                <a:avLst/>
              </a:prstGeom>
              <a:blipFill>
                <a:blip r:embed="rId11"/>
                <a:stretch>
                  <a:fillRect l="-1128" t="-8197" r="-225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C6498B8-F954-F146-AC3E-68BE283A0F3D}"/>
                  </a:ext>
                </a:extLst>
              </p:cNvPr>
              <p:cNvSpPr txBox="1"/>
              <p:nvPr/>
            </p:nvSpPr>
            <p:spPr>
              <a:xfrm>
                <a:off x="1150587" y="5187699"/>
                <a:ext cx="1612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0.99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C6498B8-F954-F146-AC3E-68BE283A0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87" y="5187699"/>
                <a:ext cx="1612814" cy="369332"/>
              </a:xfrm>
              <a:prstGeom prst="rect">
                <a:avLst/>
              </a:prstGeom>
              <a:blipFill>
                <a:blip r:embed="rId12"/>
                <a:stretch>
                  <a:fillRect l="-1136" t="-8197" r="-265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9EE1ABE-F205-4944-B4E7-9C7458E74DA0}"/>
                  </a:ext>
                </a:extLst>
              </p:cNvPr>
              <p:cNvSpPr txBox="1"/>
              <p:nvPr/>
            </p:nvSpPr>
            <p:spPr>
              <a:xfrm>
                <a:off x="1150587" y="4682142"/>
                <a:ext cx="1612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0.99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9EE1ABE-F205-4944-B4E7-9C7458E7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87" y="4682142"/>
                <a:ext cx="1612814" cy="369332"/>
              </a:xfrm>
              <a:prstGeom prst="rect">
                <a:avLst/>
              </a:prstGeom>
              <a:blipFill>
                <a:blip r:embed="rId13"/>
                <a:stretch>
                  <a:fillRect l="-1136" t="-8197" r="-265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10AB9C3-3C87-BC40-AAF3-D64E699C4F99}"/>
                  </a:ext>
                </a:extLst>
              </p:cNvPr>
              <p:cNvSpPr txBox="1"/>
              <p:nvPr/>
            </p:nvSpPr>
            <p:spPr>
              <a:xfrm>
                <a:off x="3341072" y="3482529"/>
                <a:ext cx="910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: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10AB9C3-3C87-BC40-AAF3-D64E699C4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072" y="3482529"/>
                <a:ext cx="910762" cy="369332"/>
              </a:xfrm>
              <a:prstGeom prst="rect">
                <a:avLst/>
              </a:prstGeom>
              <a:blipFill>
                <a:blip r:embed="rId14"/>
                <a:stretch>
                  <a:fillRect l="-5369" t="-8197" r="-536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44F1892-B5B6-3E4C-8AB6-9D62B36976E1}"/>
                  </a:ext>
                </a:extLst>
              </p:cNvPr>
              <p:cNvSpPr txBox="1"/>
              <p:nvPr/>
            </p:nvSpPr>
            <p:spPr>
              <a:xfrm>
                <a:off x="6365807" y="4176585"/>
                <a:ext cx="1282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0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44F1892-B5B6-3E4C-8AB6-9D62B3697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807" y="4176585"/>
                <a:ext cx="1282595" cy="369332"/>
              </a:xfrm>
              <a:prstGeom prst="rect">
                <a:avLst/>
              </a:prstGeom>
              <a:blipFill>
                <a:blip r:embed="rId15"/>
                <a:stretch>
                  <a:fillRect l="-1422" t="-8197" r="-331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E8E8EA-060E-914A-B110-F316C50B505F}"/>
                  </a:ext>
                </a:extLst>
              </p:cNvPr>
              <p:cNvSpPr txBox="1"/>
              <p:nvPr/>
            </p:nvSpPr>
            <p:spPr>
              <a:xfrm>
                <a:off x="6365808" y="5187699"/>
                <a:ext cx="1282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1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E8E8EA-060E-914A-B110-F316C50B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808" y="5187699"/>
                <a:ext cx="1282595" cy="369332"/>
              </a:xfrm>
              <a:prstGeom prst="rect">
                <a:avLst/>
              </a:prstGeom>
              <a:blipFill>
                <a:blip r:embed="rId16"/>
                <a:stretch>
                  <a:fillRect l="-14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CC161C2-F6E6-8345-811B-1CCC878B8B43}"/>
                  </a:ext>
                </a:extLst>
              </p:cNvPr>
              <p:cNvSpPr txBox="1"/>
              <p:nvPr/>
            </p:nvSpPr>
            <p:spPr>
              <a:xfrm>
                <a:off x="6365808" y="4682142"/>
                <a:ext cx="1282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1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CC161C2-F6E6-8345-811B-1CCC878B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808" y="4682142"/>
                <a:ext cx="1282595" cy="369332"/>
              </a:xfrm>
              <a:prstGeom prst="rect">
                <a:avLst/>
              </a:prstGeom>
              <a:blipFill>
                <a:blip r:embed="rId17"/>
                <a:stretch>
                  <a:fillRect l="-14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7E0420A-B003-6249-862C-4AC41D256583}"/>
              </a:ext>
            </a:extLst>
          </p:cNvPr>
          <p:cNvCxnSpPr>
            <a:cxnSpLocks/>
          </p:cNvCxnSpPr>
          <p:nvPr/>
        </p:nvCxnSpPr>
        <p:spPr>
          <a:xfrm flipH="1">
            <a:off x="3044776" y="4408379"/>
            <a:ext cx="302963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093B6D0-D26F-1F4B-8972-6324D2FDDC44}"/>
              </a:ext>
            </a:extLst>
          </p:cNvPr>
          <p:cNvCxnSpPr>
            <a:cxnSpLocks/>
          </p:cNvCxnSpPr>
          <p:nvPr/>
        </p:nvCxnSpPr>
        <p:spPr>
          <a:xfrm flipH="1">
            <a:off x="3044776" y="4867905"/>
            <a:ext cx="302963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6C5B31BD-13AC-ED4C-808C-2D678563BEAC}"/>
              </a:ext>
            </a:extLst>
          </p:cNvPr>
          <p:cNvCxnSpPr>
            <a:cxnSpLocks/>
          </p:cNvCxnSpPr>
          <p:nvPr/>
        </p:nvCxnSpPr>
        <p:spPr>
          <a:xfrm flipH="1">
            <a:off x="3044776" y="5411194"/>
            <a:ext cx="302963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8C8152D-6400-EA48-9531-3B5CC0D40926}"/>
                  </a:ext>
                </a:extLst>
              </p:cNvPr>
              <p:cNvSpPr txBox="1"/>
              <p:nvPr/>
            </p:nvSpPr>
            <p:spPr>
              <a:xfrm>
                <a:off x="6911401" y="6278090"/>
                <a:ext cx="22325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>
                    <a:latin typeface="Georgia" panose="02040502050405020303" pitchFamily="18" charset="0"/>
                  </a:rPr>
                  <a:t>Assume hyper-parameter 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kumimoji="1" lang="zh-CN" altLang="en-US" sz="11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8C8152D-6400-EA48-9531-3B5CC0D40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401" y="6278090"/>
                <a:ext cx="2232599" cy="261610"/>
              </a:xfrm>
              <a:prstGeom prst="rect">
                <a:avLst/>
              </a:prstGeom>
              <a:blipFill>
                <a:blip r:embed="rId18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16513497-3E54-754B-AAD0-209164F560A7}"/>
              </a:ext>
            </a:extLst>
          </p:cNvPr>
          <p:cNvSpPr txBox="1"/>
          <p:nvPr/>
        </p:nvSpPr>
        <p:spPr>
          <a:xfrm>
            <a:off x="3534313" y="4682142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Cross-entropy loss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99FDDC16-5A3A-384D-AA5B-B4E05E7C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6AED675-01E8-5046-A12F-87B54306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50FD8A2D-BFDC-FC41-97AF-E93A89BB5B2A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834357-46AB-7647-AC2B-19DB2A56F663}"/>
              </a:ext>
            </a:extLst>
          </p:cNvPr>
          <p:cNvSpPr txBox="1"/>
          <p:nvPr/>
        </p:nvSpPr>
        <p:spPr>
          <a:xfrm>
            <a:off x="8800873" y="6525725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34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EA00217-8BDF-D04F-BFCE-0BFBE8750FA9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39089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REDRESS–Individual Fairness Optimization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D5D4B37E-D71F-914F-AAAF-0A2CB00566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860" y="1134383"/>
                <a:ext cx="8109139" cy="6182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b="1"/>
                  <a:t>An example: </a:t>
                </a:r>
                <a:r>
                  <a:rPr kumimoji="1" lang="en-US" altLang="zh-CN"/>
                  <a:t>Assume </a:t>
                </a:r>
                <a:r>
                  <a:rPr kumimoji="1" lang="en-US" altLang="zh-CN" b="1">
                    <a:solidFill>
                      <a:srgbClr val="FF0000"/>
                    </a:solidFill>
                  </a:rPr>
                  <a:t>optimized</a:t>
                </a:r>
                <a:r>
                  <a:rPr kumimoji="1" lang="en-US" altLang="zh-C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=[0.7, </m:t>
                    </m:r>
                    <m:r>
                      <a:rPr kumimoji="1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0.6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0.2, 0.1]</m:t>
                    </m:r>
                  </m:oMath>
                </a14:m>
                <a:r>
                  <a:rPr kumimoji="1" lang="en-US" altLang="zh-CN"/>
                  <a:t>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D5D4B37E-D71F-914F-AAAF-0A2CB0056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860" y="1134383"/>
                <a:ext cx="8109139" cy="618217"/>
              </a:xfrm>
              <a:blipFill>
                <a:blip r:embed="rId4"/>
                <a:stretch>
                  <a:fillRect l="-977" t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C141DF-51F2-404F-95D7-9AD31ACC979B}"/>
                  </a:ext>
                </a:extLst>
              </p:cNvPr>
              <p:cNvSpPr txBox="1"/>
              <p:nvPr/>
            </p:nvSpPr>
            <p:spPr>
              <a:xfrm>
                <a:off x="5464108" y="1845027"/>
                <a:ext cx="2994092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Ground truth ranking from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human knowledge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C141DF-51F2-404F-95D7-9AD31ACC9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108" y="1845027"/>
                <a:ext cx="2994092" cy="671209"/>
              </a:xfrm>
              <a:prstGeom prst="rect">
                <a:avLst/>
              </a:prstGeom>
              <a:blipFill>
                <a:blip r:embed="rId5"/>
                <a:stretch>
                  <a:fillRect l="-1626" t="-5455" r="-122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E4E7F8D-2911-3647-890F-4B32E1506D20}"/>
                  </a:ext>
                </a:extLst>
              </p:cNvPr>
              <p:cNvSpPr txBox="1"/>
              <p:nvPr/>
            </p:nvSpPr>
            <p:spPr>
              <a:xfrm>
                <a:off x="972551" y="1856127"/>
                <a:ext cx="2419188" cy="656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Ranking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derived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from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E4E7F8D-2911-3647-890F-4B32E150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51" y="1856127"/>
                <a:ext cx="2419188" cy="656270"/>
              </a:xfrm>
              <a:prstGeom prst="rect">
                <a:avLst/>
              </a:prstGeom>
              <a:blipFill>
                <a:blip r:embed="rId6"/>
                <a:stretch>
                  <a:fillRect l="-2273" t="-4630" r="-151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片包含 图标&#10;&#10;描述已自动生成">
            <a:extLst>
              <a:ext uri="{FF2B5EF4-FFF2-40B4-BE49-F238E27FC236}">
                <a16:creationId xmlns:a16="http://schemas.microsoft.com/office/drawing/2014/main" id="{4BBECB0A-1C26-C045-9C2E-306CB5A74A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77" t="50346" r="33923" b="33625"/>
          <a:stretch/>
        </p:blipFill>
        <p:spPr>
          <a:xfrm>
            <a:off x="550765" y="2621551"/>
            <a:ext cx="527804" cy="522212"/>
          </a:xfrm>
          <a:prstGeom prst="rect">
            <a:avLst/>
          </a:prstGeom>
        </p:spPr>
      </p:pic>
      <p:pic>
        <p:nvPicPr>
          <p:cNvPr id="18" name="图片 17" descr="图片包含 图标&#10;&#10;描述已自动生成">
            <a:extLst>
              <a:ext uri="{FF2B5EF4-FFF2-40B4-BE49-F238E27FC236}">
                <a16:creationId xmlns:a16="http://schemas.microsoft.com/office/drawing/2014/main" id="{2C226AAD-0B75-6543-BC44-9253237E43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511" t="66847" r="1974" b="17378"/>
          <a:stretch/>
        </p:blipFill>
        <p:spPr>
          <a:xfrm>
            <a:off x="2263185" y="2610936"/>
            <a:ext cx="513378" cy="513947"/>
          </a:xfrm>
          <a:prstGeom prst="rect">
            <a:avLst/>
          </a:prstGeom>
        </p:spPr>
      </p:pic>
      <p:pic>
        <p:nvPicPr>
          <p:cNvPr id="19" name="图片 18" descr="图片包含 图标&#10;&#10;描述已自动生成">
            <a:extLst>
              <a:ext uri="{FF2B5EF4-FFF2-40B4-BE49-F238E27FC236}">
                <a16:creationId xmlns:a16="http://schemas.microsoft.com/office/drawing/2014/main" id="{60FC7549-4CAB-D04C-922C-31AEA5CE48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9" t="33642" r="65707" b="50425"/>
          <a:stretch/>
        </p:blipFill>
        <p:spPr>
          <a:xfrm>
            <a:off x="1416639" y="2610936"/>
            <a:ext cx="508476" cy="519080"/>
          </a:xfrm>
          <a:prstGeom prst="rect">
            <a:avLst/>
          </a:prstGeom>
        </p:spPr>
      </p:pic>
      <p:pic>
        <p:nvPicPr>
          <p:cNvPr id="20" name="图片 19" descr="图片包含 图标&#10;&#10;描述已自动生成">
            <a:extLst>
              <a:ext uri="{FF2B5EF4-FFF2-40B4-BE49-F238E27FC236}">
                <a16:creationId xmlns:a16="http://schemas.microsoft.com/office/drawing/2014/main" id="{FBCC2FDE-2329-8940-B8D9-BC8BA60BB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43" t="1427" r="1841" b="82798"/>
          <a:stretch/>
        </p:blipFill>
        <p:spPr>
          <a:xfrm>
            <a:off x="3114633" y="2621551"/>
            <a:ext cx="513379" cy="513948"/>
          </a:xfrm>
          <a:prstGeom prst="rect">
            <a:avLst/>
          </a:prstGeom>
        </p:spPr>
      </p:pic>
      <p:pic>
        <p:nvPicPr>
          <p:cNvPr id="21" name="图片 20" descr="图片包含 图标&#10;&#10;描述已自动生成">
            <a:extLst>
              <a:ext uri="{FF2B5EF4-FFF2-40B4-BE49-F238E27FC236}">
                <a16:creationId xmlns:a16="http://schemas.microsoft.com/office/drawing/2014/main" id="{115C25AC-D7B6-AA49-BC69-69947C08E8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77" t="50346" r="33923" b="33625"/>
          <a:stretch/>
        </p:blipFill>
        <p:spPr>
          <a:xfrm>
            <a:off x="6089801" y="2569230"/>
            <a:ext cx="527804" cy="522212"/>
          </a:xfrm>
          <a:prstGeom prst="rect">
            <a:avLst/>
          </a:prstGeom>
        </p:spPr>
      </p:pic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84C66CD1-B359-EE4C-BB04-C95B592735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511" t="66847" r="1974" b="17378"/>
          <a:stretch/>
        </p:blipFill>
        <p:spPr>
          <a:xfrm>
            <a:off x="6966759" y="2569230"/>
            <a:ext cx="513378" cy="513947"/>
          </a:xfrm>
          <a:prstGeom prst="rect">
            <a:avLst/>
          </a:prstGeom>
        </p:spPr>
      </p:pic>
      <p:pic>
        <p:nvPicPr>
          <p:cNvPr id="23" name="图片 22" descr="图片包含 图标&#10;&#10;描述已自动生成">
            <a:extLst>
              <a:ext uri="{FF2B5EF4-FFF2-40B4-BE49-F238E27FC236}">
                <a16:creationId xmlns:a16="http://schemas.microsoft.com/office/drawing/2014/main" id="{9F967C0B-C9E0-E149-976B-8151362647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43" t="1427" r="1841" b="82798"/>
          <a:stretch/>
        </p:blipFill>
        <p:spPr>
          <a:xfrm>
            <a:off x="7799019" y="2543933"/>
            <a:ext cx="513379" cy="513948"/>
          </a:xfrm>
          <a:prstGeom prst="rect">
            <a:avLst/>
          </a:prstGeom>
        </p:spPr>
      </p:pic>
      <p:pic>
        <p:nvPicPr>
          <p:cNvPr id="24" name="图片 23" descr="图片包含 图标&#10;&#10;描述已自动生成">
            <a:extLst>
              <a:ext uri="{FF2B5EF4-FFF2-40B4-BE49-F238E27FC236}">
                <a16:creationId xmlns:a16="http://schemas.microsoft.com/office/drawing/2014/main" id="{E0387960-6DE2-7748-865D-E633A54B92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9" t="33642" r="65707" b="50425"/>
          <a:stretch/>
        </p:blipFill>
        <p:spPr>
          <a:xfrm>
            <a:off x="5265603" y="2557614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8548CE-D369-FA4C-A635-B7E474D05DEA}"/>
                  </a:ext>
                </a:extLst>
              </p:cNvPr>
              <p:cNvSpPr txBox="1"/>
              <p:nvPr/>
            </p:nvSpPr>
            <p:spPr>
              <a:xfrm>
                <a:off x="5243255" y="3076694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8548CE-D369-FA4C-A635-B7E474D05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55" y="3076694"/>
                <a:ext cx="3138744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9B669E9-6FDF-834D-AAC4-C9450ECB57BF}"/>
                  </a:ext>
                </a:extLst>
              </p:cNvPr>
              <p:cNvSpPr txBox="1"/>
              <p:nvPr/>
            </p:nvSpPr>
            <p:spPr>
              <a:xfrm>
                <a:off x="520080" y="3070433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9B669E9-6FDF-834D-AAC4-C9450ECB5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80" y="3070433"/>
                <a:ext cx="3138744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 descr="卡通人物&#10;&#10;描述已自动生成">
            <a:extLst>
              <a:ext uri="{FF2B5EF4-FFF2-40B4-BE49-F238E27FC236}">
                <a16:creationId xmlns:a16="http://schemas.microsoft.com/office/drawing/2014/main" id="{2D156CC7-BEC7-1D4C-8BF5-F05FC9D1DE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199" t="41385" r="29232" b="39113"/>
          <a:stretch/>
        </p:blipFill>
        <p:spPr>
          <a:xfrm rot="5400000">
            <a:off x="4153329" y="3454908"/>
            <a:ext cx="539058" cy="441432"/>
          </a:xfrm>
          <a:prstGeom prst="rect">
            <a:avLst/>
          </a:prstGeom>
        </p:spPr>
      </p:pic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306052C1-272A-9E41-B82D-0E46F2D80DC1}"/>
              </a:ext>
            </a:extLst>
          </p:cNvPr>
          <p:cNvCxnSpPr>
            <a:cxnSpLocks/>
          </p:cNvCxnSpPr>
          <p:nvPr/>
        </p:nvCxnSpPr>
        <p:spPr>
          <a:xfrm>
            <a:off x="4466365" y="4050942"/>
            <a:ext cx="0" cy="203383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B188CAE-F783-C24A-945D-540B41DCD48D}"/>
                  </a:ext>
                </a:extLst>
              </p:cNvPr>
              <p:cNvSpPr txBox="1"/>
              <p:nvPr/>
            </p:nvSpPr>
            <p:spPr>
              <a:xfrm>
                <a:off x="1150586" y="4176585"/>
                <a:ext cx="1595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</a:t>
                </a:r>
                <a:r>
                  <a:rPr kumimoji="1" lang="en-US" altLang="zh-CN">
                    <a:solidFill>
                      <a:srgbClr val="FF0000"/>
                    </a:solidFill>
                    <a:latin typeface="Georgia" panose="02040502050405020303" pitchFamily="18" charset="0"/>
                  </a:rPr>
                  <a:t>0.73</a:t>
                </a:r>
                <a:endParaRPr kumimoji="1" lang="zh-CN" altLang="en-US">
                  <a:solidFill>
                    <a:srgbClr val="FF0000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B188CAE-F783-C24A-945D-540B41DCD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86" y="4176585"/>
                <a:ext cx="1595180" cy="369332"/>
              </a:xfrm>
              <a:prstGeom prst="rect">
                <a:avLst/>
              </a:prstGeom>
              <a:blipFill>
                <a:blip r:embed="rId11"/>
                <a:stretch>
                  <a:fillRect l="-1149" t="-8197" r="-229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C6498B8-F954-F146-AC3E-68BE283A0F3D}"/>
                  </a:ext>
                </a:extLst>
              </p:cNvPr>
              <p:cNvSpPr txBox="1"/>
              <p:nvPr/>
            </p:nvSpPr>
            <p:spPr>
              <a:xfrm>
                <a:off x="1150587" y="5187699"/>
                <a:ext cx="1612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0.99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C6498B8-F954-F146-AC3E-68BE283A0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87" y="5187699"/>
                <a:ext cx="1612814" cy="369332"/>
              </a:xfrm>
              <a:prstGeom prst="rect">
                <a:avLst/>
              </a:prstGeom>
              <a:blipFill>
                <a:blip r:embed="rId12"/>
                <a:stretch>
                  <a:fillRect l="-1136" t="-8197" r="-265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9EE1ABE-F205-4944-B4E7-9C7458E74DA0}"/>
                  </a:ext>
                </a:extLst>
              </p:cNvPr>
              <p:cNvSpPr txBox="1"/>
              <p:nvPr/>
            </p:nvSpPr>
            <p:spPr>
              <a:xfrm>
                <a:off x="1150587" y="4682142"/>
                <a:ext cx="1612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0.99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9EE1ABE-F205-4944-B4E7-9C7458E7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87" y="4682142"/>
                <a:ext cx="1612814" cy="369332"/>
              </a:xfrm>
              <a:prstGeom prst="rect">
                <a:avLst/>
              </a:prstGeom>
              <a:blipFill>
                <a:blip r:embed="rId13"/>
                <a:stretch>
                  <a:fillRect l="-1136" t="-8197" r="-265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10AB9C3-3C87-BC40-AAF3-D64E699C4F99}"/>
                  </a:ext>
                </a:extLst>
              </p:cNvPr>
              <p:cNvSpPr txBox="1"/>
              <p:nvPr/>
            </p:nvSpPr>
            <p:spPr>
              <a:xfrm>
                <a:off x="3341072" y="3482529"/>
                <a:ext cx="910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: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10AB9C3-3C87-BC40-AAF3-D64E699C4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072" y="3482529"/>
                <a:ext cx="910762" cy="369332"/>
              </a:xfrm>
              <a:prstGeom prst="rect">
                <a:avLst/>
              </a:prstGeom>
              <a:blipFill>
                <a:blip r:embed="rId14"/>
                <a:stretch>
                  <a:fillRect l="-5369" t="-8197" r="-536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44F1892-B5B6-3E4C-8AB6-9D62B36976E1}"/>
                  </a:ext>
                </a:extLst>
              </p:cNvPr>
              <p:cNvSpPr txBox="1"/>
              <p:nvPr/>
            </p:nvSpPr>
            <p:spPr>
              <a:xfrm>
                <a:off x="6365807" y="4176585"/>
                <a:ext cx="1282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0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44F1892-B5B6-3E4C-8AB6-9D62B3697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807" y="4176585"/>
                <a:ext cx="1282595" cy="369332"/>
              </a:xfrm>
              <a:prstGeom prst="rect">
                <a:avLst/>
              </a:prstGeom>
              <a:blipFill>
                <a:blip r:embed="rId15"/>
                <a:stretch>
                  <a:fillRect l="-1422" t="-8197" r="-331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E8E8EA-060E-914A-B110-F316C50B505F}"/>
                  </a:ext>
                </a:extLst>
              </p:cNvPr>
              <p:cNvSpPr txBox="1"/>
              <p:nvPr/>
            </p:nvSpPr>
            <p:spPr>
              <a:xfrm>
                <a:off x="6365808" y="5187699"/>
                <a:ext cx="1282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1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E8E8EA-060E-914A-B110-F316C50B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808" y="5187699"/>
                <a:ext cx="1282595" cy="369332"/>
              </a:xfrm>
              <a:prstGeom prst="rect">
                <a:avLst/>
              </a:prstGeom>
              <a:blipFill>
                <a:blip r:embed="rId16"/>
                <a:stretch>
                  <a:fillRect l="-14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CC161C2-F6E6-8345-811B-1CCC878B8B43}"/>
                  </a:ext>
                </a:extLst>
              </p:cNvPr>
              <p:cNvSpPr txBox="1"/>
              <p:nvPr/>
            </p:nvSpPr>
            <p:spPr>
              <a:xfrm>
                <a:off x="6365808" y="4682142"/>
                <a:ext cx="1282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1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CC161C2-F6E6-8345-811B-1CCC878B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808" y="4682142"/>
                <a:ext cx="1282595" cy="369332"/>
              </a:xfrm>
              <a:prstGeom prst="rect">
                <a:avLst/>
              </a:prstGeom>
              <a:blipFill>
                <a:blip r:embed="rId17"/>
                <a:stretch>
                  <a:fillRect l="-14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7E0420A-B003-6249-862C-4AC41D256583}"/>
              </a:ext>
            </a:extLst>
          </p:cNvPr>
          <p:cNvCxnSpPr>
            <a:cxnSpLocks/>
          </p:cNvCxnSpPr>
          <p:nvPr/>
        </p:nvCxnSpPr>
        <p:spPr>
          <a:xfrm flipH="1">
            <a:off x="3044776" y="4408379"/>
            <a:ext cx="302963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093B6D0-D26F-1F4B-8972-6324D2FDDC44}"/>
              </a:ext>
            </a:extLst>
          </p:cNvPr>
          <p:cNvCxnSpPr>
            <a:cxnSpLocks/>
          </p:cNvCxnSpPr>
          <p:nvPr/>
        </p:nvCxnSpPr>
        <p:spPr>
          <a:xfrm flipH="1">
            <a:off x="3044776" y="4867905"/>
            <a:ext cx="302963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6C5B31BD-13AC-ED4C-808C-2D678563BEAC}"/>
              </a:ext>
            </a:extLst>
          </p:cNvPr>
          <p:cNvCxnSpPr>
            <a:cxnSpLocks/>
          </p:cNvCxnSpPr>
          <p:nvPr/>
        </p:nvCxnSpPr>
        <p:spPr>
          <a:xfrm flipH="1">
            <a:off x="3044776" y="5411194"/>
            <a:ext cx="302963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8C8152D-6400-EA48-9531-3B5CC0D40926}"/>
                  </a:ext>
                </a:extLst>
              </p:cNvPr>
              <p:cNvSpPr txBox="1"/>
              <p:nvPr/>
            </p:nvSpPr>
            <p:spPr>
              <a:xfrm>
                <a:off x="6911401" y="6278090"/>
                <a:ext cx="22325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>
                    <a:latin typeface="Georgia" panose="02040502050405020303" pitchFamily="18" charset="0"/>
                  </a:rPr>
                  <a:t>Assume hyper-parameter 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kumimoji="1" lang="zh-CN" altLang="en-US" sz="11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8C8152D-6400-EA48-9531-3B5CC0D40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401" y="6278090"/>
                <a:ext cx="2232599" cy="261610"/>
              </a:xfrm>
              <a:prstGeom prst="rect">
                <a:avLst/>
              </a:prstGeom>
              <a:blipFill>
                <a:blip r:embed="rId18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16513497-3E54-754B-AAD0-209164F560A7}"/>
              </a:ext>
            </a:extLst>
          </p:cNvPr>
          <p:cNvSpPr txBox="1"/>
          <p:nvPr/>
        </p:nvSpPr>
        <p:spPr>
          <a:xfrm>
            <a:off x="3534313" y="4682142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Cross-entropy loss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2A09820-4811-CB4B-9FE3-3D4FCE49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80EC74B-C4A6-F846-9843-D51D5E97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B4D34876-058C-AF46-B1CE-D3E810702881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A531E3-2820-A044-A2FE-258B327311D4}"/>
              </a:ext>
            </a:extLst>
          </p:cNvPr>
          <p:cNvSpPr txBox="1"/>
          <p:nvPr/>
        </p:nvSpPr>
        <p:spPr>
          <a:xfrm>
            <a:off x="8800873" y="6525725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35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BFD7ABF-4159-FF46-8F8A-31E31C04FF40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412902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REDRESS–Individual Fairness Optimization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D5D4B37E-D71F-914F-AAAF-0A2CB00566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860" y="1134383"/>
                <a:ext cx="8109139" cy="6182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b="1"/>
                  <a:t>An example: </a:t>
                </a:r>
                <a:r>
                  <a:rPr kumimoji="1" lang="en-US" altLang="zh-CN"/>
                  <a:t>Assume </a:t>
                </a:r>
                <a:r>
                  <a:rPr kumimoji="1" lang="en-US" altLang="zh-CN" b="1">
                    <a:solidFill>
                      <a:srgbClr val="FF0000"/>
                    </a:solidFill>
                  </a:rPr>
                  <a:t>optimized</a:t>
                </a:r>
                <a:r>
                  <a:rPr kumimoji="1" lang="en-US" altLang="zh-C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=[</m:t>
                    </m:r>
                    <m:r>
                      <a:rPr kumimoji="1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0.4, 0.7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0.2, 0.1]</m:t>
                    </m:r>
                  </m:oMath>
                </a14:m>
                <a:r>
                  <a:rPr kumimoji="1" lang="en-US" altLang="zh-CN"/>
                  <a:t>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D5D4B37E-D71F-914F-AAAF-0A2CB0056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860" y="1134383"/>
                <a:ext cx="8109139" cy="618217"/>
              </a:xfrm>
              <a:blipFill>
                <a:blip r:embed="rId4"/>
                <a:stretch>
                  <a:fillRect l="-977" t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C141DF-51F2-404F-95D7-9AD31ACC979B}"/>
                  </a:ext>
                </a:extLst>
              </p:cNvPr>
              <p:cNvSpPr txBox="1"/>
              <p:nvPr/>
            </p:nvSpPr>
            <p:spPr>
              <a:xfrm>
                <a:off x="5464108" y="1845027"/>
                <a:ext cx="2994092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Ground truth ranking from 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human knowledge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C141DF-51F2-404F-95D7-9AD31ACC9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108" y="1845027"/>
                <a:ext cx="2994092" cy="671209"/>
              </a:xfrm>
              <a:prstGeom prst="rect">
                <a:avLst/>
              </a:prstGeom>
              <a:blipFill>
                <a:blip r:embed="rId5"/>
                <a:stretch>
                  <a:fillRect l="-1626" t="-5455" r="-122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E4E7F8D-2911-3647-890F-4B32E1506D20}"/>
                  </a:ext>
                </a:extLst>
              </p:cNvPr>
              <p:cNvSpPr txBox="1"/>
              <p:nvPr/>
            </p:nvSpPr>
            <p:spPr>
              <a:xfrm>
                <a:off x="972551" y="1856127"/>
                <a:ext cx="2419188" cy="656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Ranking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derived</a:t>
                </a:r>
              </a:p>
              <a:p>
                <a:r>
                  <a:rPr kumimoji="1" lang="en-US" altLang="zh-CN">
                    <a:latin typeface="Georgia" panose="02040502050405020303" pitchFamily="18" charset="0"/>
                  </a:rPr>
                  <a:t>from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E4E7F8D-2911-3647-890F-4B32E150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51" y="1856127"/>
                <a:ext cx="2419188" cy="656270"/>
              </a:xfrm>
              <a:prstGeom prst="rect">
                <a:avLst/>
              </a:prstGeom>
              <a:blipFill>
                <a:blip r:embed="rId6"/>
                <a:stretch>
                  <a:fillRect l="-2273" t="-4630" r="-151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片包含 图标&#10;&#10;描述已自动生成">
            <a:extLst>
              <a:ext uri="{FF2B5EF4-FFF2-40B4-BE49-F238E27FC236}">
                <a16:creationId xmlns:a16="http://schemas.microsoft.com/office/drawing/2014/main" id="{4BBECB0A-1C26-C045-9C2E-306CB5A74A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77" t="50346" r="33923" b="33625"/>
          <a:stretch/>
        </p:blipFill>
        <p:spPr>
          <a:xfrm>
            <a:off x="550765" y="2621551"/>
            <a:ext cx="527804" cy="522212"/>
          </a:xfrm>
          <a:prstGeom prst="rect">
            <a:avLst/>
          </a:prstGeom>
        </p:spPr>
      </p:pic>
      <p:pic>
        <p:nvPicPr>
          <p:cNvPr id="18" name="图片 17" descr="图片包含 图标&#10;&#10;描述已自动生成">
            <a:extLst>
              <a:ext uri="{FF2B5EF4-FFF2-40B4-BE49-F238E27FC236}">
                <a16:creationId xmlns:a16="http://schemas.microsoft.com/office/drawing/2014/main" id="{2C226AAD-0B75-6543-BC44-9253237E43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511" t="66847" r="1974" b="17378"/>
          <a:stretch/>
        </p:blipFill>
        <p:spPr>
          <a:xfrm>
            <a:off x="2263185" y="2610936"/>
            <a:ext cx="513378" cy="513947"/>
          </a:xfrm>
          <a:prstGeom prst="rect">
            <a:avLst/>
          </a:prstGeom>
        </p:spPr>
      </p:pic>
      <p:pic>
        <p:nvPicPr>
          <p:cNvPr id="19" name="图片 18" descr="图片包含 图标&#10;&#10;描述已自动生成">
            <a:extLst>
              <a:ext uri="{FF2B5EF4-FFF2-40B4-BE49-F238E27FC236}">
                <a16:creationId xmlns:a16="http://schemas.microsoft.com/office/drawing/2014/main" id="{60FC7549-4CAB-D04C-922C-31AEA5CE48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9" t="33642" r="65707" b="50425"/>
          <a:stretch/>
        </p:blipFill>
        <p:spPr>
          <a:xfrm>
            <a:off x="1416639" y="2610936"/>
            <a:ext cx="508476" cy="519080"/>
          </a:xfrm>
          <a:prstGeom prst="rect">
            <a:avLst/>
          </a:prstGeom>
        </p:spPr>
      </p:pic>
      <p:pic>
        <p:nvPicPr>
          <p:cNvPr id="20" name="图片 19" descr="图片包含 图标&#10;&#10;描述已自动生成">
            <a:extLst>
              <a:ext uri="{FF2B5EF4-FFF2-40B4-BE49-F238E27FC236}">
                <a16:creationId xmlns:a16="http://schemas.microsoft.com/office/drawing/2014/main" id="{FBCC2FDE-2329-8940-B8D9-BC8BA60BB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43" t="1427" r="1841" b="82798"/>
          <a:stretch/>
        </p:blipFill>
        <p:spPr>
          <a:xfrm>
            <a:off x="3114633" y="2621551"/>
            <a:ext cx="513379" cy="513948"/>
          </a:xfrm>
          <a:prstGeom prst="rect">
            <a:avLst/>
          </a:prstGeom>
        </p:spPr>
      </p:pic>
      <p:pic>
        <p:nvPicPr>
          <p:cNvPr id="21" name="图片 20" descr="图片包含 图标&#10;&#10;描述已自动生成">
            <a:extLst>
              <a:ext uri="{FF2B5EF4-FFF2-40B4-BE49-F238E27FC236}">
                <a16:creationId xmlns:a16="http://schemas.microsoft.com/office/drawing/2014/main" id="{115C25AC-D7B6-AA49-BC69-69947C08E8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77" t="50346" r="33923" b="33625"/>
          <a:stretch/>
        </p:blipFill>
        <p:spPr>
          <a:xfrm>
            <a:off x="6089801" y="2569230"/>
            <a:ext cx="527804" cy="522212"/>
          </a:xfrm>
          <a:prstGeom prst="rect">
            <a:avLst/>
          </a:prstGeom>
        </p:spPr>
      </p:pic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84C66CD1-B359-EE4C-BB04-C95B592735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511" t="66847" r="1974" b="17378"/>
          <a:stretch/>
        </p:blipFill>
        <p:spPr>
          <a:xfrm>
            <a:off x="6966759" y="2569230"/>
            <a:ext cx="513378" cy="513947"/>
          </a:xfrm>
          <a:prstGeom prst="rect">
            <a:avLst/>
          </a:prstGeom>
        </p:spPr>
      </p:pic>
      <p:pic>
        <p:nvPicPr>
          <p:cNvPr id="23" name="图片 22" descr="图片包含 图标&#10;&#10;描述已自动生成">
            <a:extLst>
              <a:ext uri="{FF2B5EF4-FFF2-40B4-BE49-F238E27FC236}">
                <a16:creationId xmlns:a16="http://schemas.microsoft.com/office/drawing/2014/main" id="{9F967C0B-C9E0-E149-976B-8151362647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43" t="1427" r="1841" b="82798"/>
          <a:stretch/>
        </p:blipFill>
        <p:spPr>
          <a:xfrm>
            <a:off x="7799019" y="2543933"/>
            <a:ext cx="513379" cy="513948"/>
          </a:xfrm>
          <a:prstGeom prst="rect">
            <a:avLst/>
          </a:prstGeom>
        </p:spPr>
      </p:pic>
      <p:pic>
        <p:nvPicPr>
          <p:cNvPr id="24" name="图片 23" descr="图片包含 图标&#10;&#10;描述已自动生成">
            <a:extLst>
              <a:ext uri="{FF2B5EF4-FFF2-40B4-BE49-F238E27FC236}">
                <a16:creationId xmlns:a16="http://schemas.microsoft.com/office/drawing/2014/main" id="{E0387960-6DE2-7748-865D-E633A54B92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9" t="33642" r="65707" b="50425"/>
          <a:stretch/>
        </p:blipFill>
        <p:spPr>
          <a:xfrm>
            <a:off x="5265603" y="2557614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8548CE-D369-FA4C-A635-B7E474D05DEA}"/>
                  </a:ext>
                </a:extLst>
              </p:cNvPr>
              <p:cNvSpPr txBox="1"/>
              <p:nvPr/>
            </p:nvSpPr>
            <p:spPr>
              <a:xfrm>
                <a:off x="5243255" y="3076694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8548CE-D369-FA4C-A635-B7E474D05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55" y="3076694"/>
                <a:ext cx="3138744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9B669E9-6FDF-834D-AAC4-C9450ECB57BF}"/>
                  </a:ext>
                </a:extLst>
              </p:cNvPr>
              <p:cNvSpPr txBox="1"/>
              <p:nvPr/>
            </p:nvSpPr>
            <p:spPr>
              <a:xfrm>
                <a:off x="520080" y="3070433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9B669E9-6FDF-834D-AAC4-C9450ECB5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80" y="3070433"/>
                <a:ext cx="3138744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 descr="卡通人物&#10;&#10;描述已自动生成">
            <a:extLst>
              <a:ext uri="{FF2B5EF4-FFF2-40B4-BE49-F238E27FC236}">
                <a16:creationId xmlns:a16="http://schemas.microsoft.com/office/drawing/2014/main" id="{2D156CC7-BEC7-1D4C-8BF5-F05FC9D1DE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199" t="41385" r="29232" b="39113"/>
          <a:stretch/>
        </p:blipFill>
        <p:spPr>
          <a:xfrm rot="5400000">
            <a:off x="4153329" y="3454908"/>
            <a:ext cx="539058" cy="441432"/>
          </a:xfrm>
          <a:prstGeom prst="rect">
            <a:avLst/>
          </a:prstGeom>
        </p:spPr>
      </p:pic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306052C1-272A-9E41-B82D-0E46F2D80DC1}"/>
              </a:ext>
            </a:extLst>
          </p:cNvPr>
          <p:cNvCxnSpPr>
            <a:cxnSpLocks/>
          </p:cNvCxnSpPr>
          <p:nvPr/>
        </p:nvCxnSpPr>
        <p:spPr>
          <a:xfrm>
            <a:off x="4466365" y="4050942"/>
            <a:ext cx="0" cy="203383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B188CAE-F783-C24A-945D-540B41DCD48D}"/>
                  </a:ext>
                </a:extLst>
              </p:cNvPr>
              <p:cNvSpPr txBox="1"/>
              <p:nvPr/>
            </p:nvSpPr>
            <p:spPr>
              <a:xfrm>
                <a:off x="1150586" y="4176585"/>
                <a:ext cx="1616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</a:t>
                </a:r>
                <a:r>
                  <a:rPr kumimoji="1" lang="en-US" altLang="zh-CN">
                    <a:solidFill>
                      <a:srgbClr val="FF0000"/>
                    </a:solidFill>
                    <a:latin typeface="Georgia" panose="02040502050405020303" pitchFamily="18" charset="0"/>
                  </a:rPr>
                  <a:t>0.05</a:t>
                </a:r>
                <a:endParaRPr kumimoji="1" lang="zh-CN" altLang="en-US">
                  <a:solidFill>
                    <a:srgbClr val="FF0000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B188CAE-F783-C24A-945D-540B41DCD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86" y="4176585"/>
                <a:ext cx="1616020" cy="369332"/>
              </a:xfrm>
              <a:prstGeom prst="rect">
                <a:avLst/>
              </a:prstGeom>
              <a:blipFill>
                <a:blip r:embed="rId11"/>
                <a:stretch>
                  <a:fillRect l="-1132" t="-8197" r="-18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C6498B8-F954-F146-AC3E-68BE283A0F3D}"/>
                  </a:ext>
                </a:extLst>
              </p:cNvPr>
              <p:cNvSpPr txBox="1"/>
              <p:nvPr/>
            </p:nvSpPr>
            <p:spPr>
              <a:xfrm>
                <a:off x="1150587" y="5187699"/>
                <a:ext cx="1604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0.95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C6498B8-F954-F146-AC3E-68BE283A0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87" y="5187699"/>
                <a:ext cx="1604798" cy="369332"/>
              </a:xfrm>
              <a:prstGeom prst="rect">
                <a:avLst/>
              </a:prstGeom>
              <a:blipFill>
                <a:blip r:embed="rId12"/>
                <a:stretch>
                  <a:fillRect l="-1141" t="-8197" r="-228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9EE1ABE-F205-4944-B4E7-9C7458E74DA0}"/>
                  </a:ext>
                </a:extLst>
              </p:cNvPr>
              <p:cNvSpPr txBox="1"/>
              <p:nvPr/>
            </p:nvSpPr>
            <p:spPr>
              <a:xfrm>
                <a:off x="1150587" y="4682142"/>
                <a:ext cx="1628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0.88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9EE1ABE-F205-4944-B4E7-9C7458E7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87" y="4682142"/>
                <a:ext cx="1628844" cy="369332"/>
              </a:xfrm>
              <a:prstGeom prst="rect">
                <a:avLst/>
              </a:prstGeom>
              <a:blipFill>
                <a:blip r:embed="rId13"/>
                <a:stretch>
                  <a:fillRect l="-1124" t="-8197" r="-224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10AB9C3-3C87-BC40-AAF3-D64E699C4F99}"/>
                  </a:ext>
                </a:extLst>
              </p:cNvPr>
              <p:cNvSpPr txBox="1"/>
              <p:nvPr/>
            </p:nvSpPr>
            <p:spPr>
              <a:xfrm>
                <a:off x="3341072" y="3482529"/>
                <a:ext cx="910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: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10AB9C3-3C87-BC40-AAF3-D64E699C4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072" y="3482529"/>
                <a:ext cx="910762" cy="369332"/>
              </a:xfrm>
              <a:prstGeom prst="rect">
                <a:avLst/>
              </a:prstGeom>
              <a:blipFill>
                <a:blip r:embed="rId14"/>
                <a:stretch>
                  <a:fillRect l="-5369" t="-8197" r="-536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44F1892-B5B6-3E4C-8AB6-9D62B36976E1}"/>
                  </a:ext>
                </a:extLst>
              </p:cNvPr>
              <p:cNvSpPr txBox="1"/>
              <p:nvPr/>
            </p:nvSpPr>
            <p:spPr>
              <a:xfrm>
                <a:off x="6365807" y="4176585"/>
                <a:ext cx="1282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0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44F1892-B5B6-3E4C-8AB6-9D62B3697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807" y="4176585"/>
                <a:ext cx="1282595" cy="369332"/>
              </a:xfrm>
              <a:prstGeom prst="rect">
                <a:avLst/>
              </a:prstGeom>
              <a:blipFill>
                <a:blip r:embed="rId15"/>
                <a:stretch>
                  <a:fillRect l="-1422" t="-8197" r="-331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E8E8EA-060E-914A-B110-F316C50B505F}"/>
                  </a:ext>
                </a:extLst>
              </p:cNvPr>
              <p:cNvSpPr txBox="1"/>
              <p:nvPr/>
            </p:nvSpPr>
            <p:spPr>
              <a:xfrm>
                <a:off x="6365808" y="5187699"/>
                <a:ext cx="1282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1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E8E8EA-060E-914A-B110-F316C50B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808" y="5187699"/>
                <a:ext cx="1282595" cy="369332"/>
              </a:xfrm>
              <a:prstGeom prst="rect">
                <a:avLst/>
              </a:prstGeom>
              <a:blipFill>
                <a:blip r:embed="rId16"/>
                <a:stretch>
                  <a:fillRect l="-14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CC161C2-F6E6-8345-811B-1CCC878B8B43}"/>
                  </a:ext>
                </a:extLst>
              </p:cNvPr>
              <p:cNvSpPr txBox="1"/>
              <p:nvPr/>
            </p:nvSpPr>
            <p:spPr>
              <a:xfrm>
                <a:off x="6365808" y="4682142"/>
                <a:ext cx="1282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= 1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CC161C2-F6E6-8345-811B-1CCC878B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808" y="4682142"/>
                <a:ext cx="1282595" cy="369332"/>
              </a:xfrm>
              <a:prstGeom prst="rect">
                <a:avLst/>
              </a:prstGeom>
              <a:blipFill>
                <a:blip r:embed="rId17"/>
                <a:stretch>
                  <a:fillRect l="-14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7E0420A-B003-6249-862C-4AC41D256583}"/>
              </a:ext>
            </a:extLst>
          </p:cNvPr>
          <p:cNvCxnSpPr>
            <a:cxnSpLocks/>
          </p:cNvCxnSpPr>
          <p:nvPr/>
        </p:nvCxnSpPr>
        <p:spPr>
          <a:xfrm flipH="1">
            <a:off x="3044776" y="4408379"/>
            <a:ext cx="302963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093B6D0-D26F-1F4B-8972-6324D2FDDC44}"/>
              </a:ext>
            </a:extLst>
          </p:cNvPr>
          <p:cNvCxnSpPr>
            <a:cxnSpLocks/>
          </p:cNvCxnSpPr>
          <p:nvPr/>
        </p:nvCxnSpPr>
        <p:spPr>
          <a:xfrm flipH="1">
            <a:off x="3044776" y="4867905"/>
            <a:ext cx="302963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6C5B31BD-13AC-ED4C-808C-2D678563BEAC}"/>
              </a:ext>
            </a:extLst>
          </p:cNvPr>
          <p:cNvCxnSpPr>
            <a:cxnSpLocks/>
          </p:cNvCxnSpPr>
          <p:nvPr/>
        </p:nvCxnSpPr>
        <p:spPr>
          <a:xfrm flipH="1">
            <a:off x="3044776" y="5411194"/>
            <a:ext cx="302963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8C8152D-6400-EA48-9531-3B5CC0D40926}"/>
                  </a:ext>
                </a:extLst>
              </p:cNvPr>
              <p:cNvSpPr txBox="1"/>
              <p:nvPr/>
            </p:nvSpPr>
            <p:spPr>
              <a:xfrm>
                <a:off x="6911401" y="6278090"/>
                <a:ext cx="22325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>
                    <a:latin typeface="Georgia" panose="02040502050405020303" pitchFamily="18" charset="0"/>
                  </a:rPr>
                  <a:t>Assume hyper-parameter </a:t>
                </a:r>
                <a14:m>
                  <m:oMath xmlns:m="http://schemas.openxmlformats.org/officeDocument/2006/math">
                    <m:r>
                      <a:rPr kumimoji="1" lang="en-US" altLang="zh-CN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kumimoji="1" lang="zh-CN" altLang="en-US" sz="11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8C8152D-6400-EA48-9531-3B5CC0D40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401" y="6278090"/>
                <a:ext cx="2232599" cy="261610"/>
              </a:xfrm>
              <a:prstGeom prst="rect">
                <a:avLst/>
              </a:prstGeom>
              <a:blipFill>
                <a:blip r:embed="rId18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16513497-3E54-754B-AAD0-209164F560A7}"/>
              </a:ext>
            </a:extLst>
          </p:cNvPr>
          <p:cNvSpPr txBox="1"/>
          <p:nvPr/>
        </p:nvSpPr>
        <p:spPr>
          <a:xfrm>
            <a:off x="3534313" y="4682142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Cross-entropy loss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D11F46DA-6A75-6848-BB76-7A34B02CCE4A}"/>
              </a:ext>
            </a:extLst>
          </p:cNvPr>
          <p:cNvSpPr/>
          <p:nvPr/>
        </p:nvSpPr>
        <p:spPr>
          <a:xfrm>
            <a:off x="1078569" y="3408220"/>
            <a:ext cx="388526" cy="152940"/>
          </a:xfrm>
          <a:custGeom>
            <a:avLst/>
            <a:gdLst>
              <a:gd name="connsiteX0" fmla="*/ 0 w 2093844"/>
              <a:gd name="connsiteY0" fmla="*/ 0 h 371106"/>
              <a:gd name="connsiteX1" fmla="*/ 1007165 w 2093844"/>
              <a:gd name="connsiteY1" fmla="*/ 371061 h 371106"/>
              <a:gd name="connsiteX2" fmla="*/ 2093844 w 2093844"/>
              <a:gd name="connsiteY2" fmla="*/ 19878 h 37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3844" h="371106">
                <a:moveTo>
                  <a:pt x="0" y="0"/>
                </a:moveTo>
                <a:cubicBezTo>
                  <a:pt x="329095" y="183874"/>
                  <a:pt x="658191" y="367748"/>
                  <a:pt x="1007165" y="371061"/>
                </a:cubicBezTo>
                <a:cubicBezTo>
                  <a:pt x="1356139" y="374374"/>
                  <a:pt x="1724991" y="197126"/>
                  <a:pt x="2093844" y="19878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29729A73-E76A-D947-A266-EBD23E6F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98D70E2-4334-D94C-B21E-C49D9F89E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D38E3976-D2E0-2D44-B705-C1C8050F2505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6A19741-A1EA-834A-A16F-FDC8A72BBF52}"/>
              </a:ext>
            </a:extLst>
          </p:cNvPr>
          <p:cNvSpPr txBox="1"/>
          <p:nvPr/>
        </p:nvSpPr>
        <p:spPr>
          <a:xfrm>
            <a:off x="8800873" y="6525725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36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650E3DD-0B2E-6F43-A5BA-4410581C613E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027830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Total Loss Formulation</a:t>
            </a:r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4F403F43-1324-6E4E-AC3F-1A092B1A1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123307"/>
            <a:ext cx="8732520" cy="153524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/>
              <a:t>Simple sum of each individual loss:</a:t>
            </a:r>
            <a:endParaRPr kumimoji="1" lang="en-US" altLang="zh-CN"/>
          </a:p>
          <a:p>
            <a:pPr marL="0" indent="0">
              <a:buNone/>
            </a:pPr>
            <a:endParaRPr kumimoji="1" lang="en-US" altLang="zh-CN" b="1"/>
          </a:p>
          <a:p>
            <a:pPr marL="0" indent="0">
              <a:buNone/>
            </a:pPr>
            <a:r>
              <a:rPr kumimoji="1" lang="en-US" altLang="zh-CN" b="1"/>
              <a:t>Loss with training facilitation: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A7980B-6B4D-134E-995E-FFBB11229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075701"/>
            <a:ext cx="2895600" cy="7297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0C08E6-1E36-F340-8105-AA1E59BA4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1805403"/>
            <a:ext cx="4037677" cy="820219"/>
          </a:xfrm>
          <a:prstGeom prst="rect">
            <a:avLst/>
          </a:prstGeom>
        </p:spPr>
      </p:pic>
      <p:pic>
        <p:nvPicPr>
          <p:cNvPr id="16" name="图片 15" descr="图片包含 图标&#10;&#10;描述已自动生成">
            <a:extLst>
              <a:ext uri="{FF2B5EF4-FFF2-40B4-BE49-F238E27FC236}">
                <a16:creationId xmlns:a16="http://schemas.microsoft.com/office/drawing/2014/main" id="{C2D05A58-A425-1644-A3FC-6C7203668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1228288" y="4181816"/>
            <a:ext cx="527804" cy="522212"/>
          </a:xfrm>
          <a:prstGeom prst="rect">
            <a:avLst/>
          </a:prstGeom>
        </p:spPr>
      </p:pic>
      <p:pic>
        <p:nvPicPr>
          <p:cNvPr id="17" name="图片 16" descr="图片包含 图标&#10;&#10;描述已自动生成">
            <a:extLst>
              <a:ext uri="{FF2B5EF4-FFF2-40B4-BE49-F238E27FC236}">
                <a16:creationId xmlns:a16="http://schemas.microsoft.com/office/drawing/2014/main" id="{52242845-B129-854D-B617-B8CC9506EE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511" t="66847" r="1974" b="17378"/>
          <a:stretch/>
        </p:blipFill>
        <p:spPr>
          <a:xfrm>
            <a:off x="2105246" y="4181816"/>
            <a:ext cx="513378" cy="513947"/>
          </a:xfrm>
          <a:prstGeom prst="rect">
            <a:avLst/>
          </a:prstGeom>
        </p:spPr>
      </p:pic>
      <p:pic>
        <p:nvPicPr>
          <p:cNvPr id="18" name="图片 17" descr="图片包含 图标&#10;&#10;描述已自动生成">
            <a:extLst>
              <a:ext uri="{FF2B5EF4-FFF2-40B4-BE49-F238E27FC236}">
                <a16:creationId xmlns:a16="http://schemas.microsoft.com/office/drawing/2014/main" id="{A28B04A5-5B54-F545-851A-8875FD48A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43" t="1427" r="1841" b="82798"/>
          <a:stretch/>
        </p:blipFill>
        <p:spPr>
          <a:xfrm>
            <a:off x="2937506" y="4156519"/>
            <a:ext cx="513379" cy="513948"/>
          </a:xfrm>
          <a:prstGeom prst="rect">
            <a:avLst/>
          </a:prstGeom>
        </p:spPr>
      </p:pic>
      <p:pic>
        <p:nvPicPr>
          <p:cNvPr id="19" name="图片 18" descr="图片包含 图标&#10;&#10;描述已自动生成">
            <a:extLst>
              <a:ext uri="{FF2B5EF4-FFF2-40B4-BE49-F238E27FC236}">
                <a16:creationId xmlns:a16="http://schemas.microsoft.com/office/drawing/2014/main" id="{4CBE6F20-62F8-DA4F-AA1B-CE8122B60B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404090" y="4170200"/>
            <a:ext cx="508476" cy="519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BBB7346-A59D-8844-BE94-07AC873E429C}"/>
                  </a:ext>
                </a:extLst>
              </p:cNvPr>
              <p:cNvSpPr txBox="1"/>
              <p:nvPr/>
            </p:nvSpPr>
            <p:spPr>
              <a:xfrm>
                <a:off x="381742" y="4689280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BBB7346-A59D-8844-BE94-07AC873E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2" y="4689280"/>
                <a:ext cx="3138744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 descr="图片包含 图标&#10;&#10;描述已自动生成">
            <a:extLst>
              <a:ext uri="{FF2B5EF4-FFF2-40B4-BE49-F238E27FC236}">
                <a16:creationId xmlns:a16="http://schemas.microsoft.com/office/drawing/2014/main" id="{5429DC01-F555-A148-B607-81B28A90CD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5213027" y="3329491"/>
            <a:ext cx="527804" cy="522212"/>
          </a:xfrm>
          <a:prstGeom prst="rect">
            <a:avLst/>
          </a:prstGeom>
        </p:spPr>
      </p:pic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D7AC1F38-34AE-284A-9453-43734DB022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511" t="66847" r="1974" b="17378"/>
          <a:stretch/>
        </p:blipFill>
        <p:spPr>
          <a:xfrm>
            <a:off x="6925447" y="3318876"/>
            <a:ext cx="513378" cy="513947"/>
          </a:xfrm>
          <a:prstGeom prst="rect">
            <a:avLst/>
          </a:prstGeom>
        </p:spPr>
      </p:pic>
      <p:pic>
        <p:nvPicPr>
          <p:cNvPr id="23" name="图片 22" descr="图片包含 图标&#10;&#10;描述已自动生成">
            <a:extLst>
              <a:ext uri="{FF2B5EF4-FFF2-40B4-BE49-F238E27FC236}">
                <a16:creationId xmlns:a16="http://schemas.microsoft.com/office/drawing/2014/main" id="{20276994-2382-AE43-B614-F0AAE6998B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6078901" y="3318876"/>
            <a:ext cx="508476" cy="519080"/>
          </a:xfrm>
          <a:prstGeom prst="rect">
            <a:avLst/>
          </a:prstGeom>
        </p:spPr>
      </p:pic>
      <p:pic>
        <p:nvPicPr>
          <p:cNvPr id="24" name="图片 23" descr="图片包含 图标&#10;&#10;描述已自动生成">
            <a:extLst>
              <a:ext uri="{FF2B5EF4-FFF2-40B4-BE49-F238E27FC236}">
                <a16:creationId xmlns:a16="http://schemas.microsoft.com/office/drawing/2014/main" id="{A4BEDC55-A007-FE46-B32C-3EBDB35696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43" t="1427" r="1841" b="82798"/>
          <a:stretch/>
        </p:blipFill>
        <p:spPr>
          <a:xfrm>
            <a:off x="7776895" y="3329491"/>
            <a:ext cx="513379" cy="513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95AFC44-E3AC-0247-856A-DB8466F1BF37}"/>
                  </a:ext>
                </a:extLst>
              </p:cNvPr>
              <p:cNvSpPr txBox="1"/>
              <p:nvPr/>
            </p:nvSpPr>
            <p:spPr>
              <a:xfrm>
                <a:off x="5182342" y="3778373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95AFC44-E3AC-0247-856A-DB8466F1B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342" y="3778373"/>
                <a:ext cx="3138744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图片包含 图标&#10;&#10;描述已自动生成">
            <a:extLst>
              <a:ext uri="{FF2B5EF4-FFF2-40B4-BE49-F238E27FC236}">
                <a16:creationId xmlns:a16="http://schemas.microsoft.com/office/drawing/2014/main" id="{EC5441B4-EE7C-2349-99F8-F1B0A8CB31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77" t="50346" r="33923" b="33625"/>
          <a:stretch/>
        </p:blipFill>
        <p:spPr>
          <a:xfrm>
            <a:off x="7762470" y="5092799"/>
            <a:ext cx="527804" cy="522212"/>
          </a:xfrm>
          <a:prstGeom prst="rect">
            <a:avLst/>
          </a:prstGeom>
        </p:spPr>
      </p:pic>
      <p:pic>
        <p:nvPicPr>
          <p:cNvPr id="27" name="图片 26" descr="图片包含 图标&#10;&#10;描述已自动生成">
            <a:extLst>
              <a:ext uri="{FF2B5EF4-FFF2-40B4-BE49-F238E27FC236}">
                <a16:creationId xmlns:a16="http://schemas.microsoft.com/office/drawing/2014/main" id="{7E9CF578-34F0-8649-B3E9-2BF36D220D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511" t="66847" r="1974" b="17378"/>
          <a:stretch/>
        </p:blipFill>
        <p:spPr>
          <a:xfrm>
            <a:off x="6956132" y="5094615"/>
            <a:ext cx="513378" cy="513947"/>
          </a:xfrm>
          <a:prstGeom prst="rect">
            <a:avLst/>
          </a:prstGeom>
        </p:spPr>
      </p:pic>
      <p:pic>
        <p:nvPicPr>
          <p:cNvPr id="28" name="图片 27" descr="图片包含 图标&#10;&#10;描述已自动生成">
            <a:extLst>
              <a:ext uri="{FF2B5EF4-FFF2-40B4-BE49-F238E27FC236}">
                <a16:creationId xmlns:a16="http://schemas.microsoft.com/office/drawing/2014/main" id="{23C65998-FF04-3642-A6F0-C54F4C663B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9" t="33642" r="65707" b="50425"/>
          <a:stretch/>
        </p:blipFill>
        <p:spPr>
          <a:xfrm>
            <a:off x="6109586" y="5094615"/>
            <a:ext cx="508476" cy="519080"/>
          </a:xfrm>
          <a:prstGeom prst="rect">
            <a:avLst/>
          </a:prstGeom>
        </p:spPr>
      </p:pic>
      <p:pic>
        <p:nvPicPr>
          <p:cNvPr id="29" name="图片 28" descr="图片包含 图标&#10;&#10;描述已自动生成">
            <a:extLst>
              <a:ext uri="{FF2B5EF4-FFF2-40B4-BE49-F238E27FC236}">
                <a16:creationId xmlns:a16="http://schemas.microsoft.com/office/drawing/2014/main" id="{FE7B171A-B77F-5248-BE04-9E0954B53E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43" t="1427" r="1841" b="82798"/>
          <a:stretch/>
        </p:blipFill>
        <p:spPr>
          <a:xfrm>
            <a:off x="5227452" y="5101063"/>
            <a:ext cx="513379" cy="513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8497292-7F14-1E4C-B5F2-8F76A82E20A3}"/>
                  </a:ext>
                </a:extLst>
              </p:cNvPr>
              <p:cNvSpPr txBox="1"/>
              <p:nvPr/>
            </p:nvSpPr>
            <p:spPr>
              <a:xfrm>
                <a:off x="5213027" y="5554112"/>
                <a:ext cx="313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2                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8497292-7F14-1E4C-B5F2-8F76A82E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027" y="5554112"/>
                <a:ext cx="3138744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1EB0698-DB46-2543-86BA-796CC7E9649F}"/>
              </a:ext>
            </a:extLst>
          </p:cNvPr>
          <p:cNvCxnSpPr>
            <a:cxnSpLocks/>
          </p:cNvCxnSpPr>
          <p:nvPr/>
        </p:nvCxnSpPr>
        <p:spPr>
          <a:xfrm flipH="1">
            <a:off x="3913034" y="3839730"/>
            <a:ext cx="876645" cy="446950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99AC523-BF70-A647-85F3-3011CFD99900}"/>
              </a:ext>
            </a:extLst>
          </p:cNvPr>
          <p:cNvCxnSpPr>
            <a:cxnSpLocks/>
          </p:cNvCxnSpPr>
          <p:nvPr/>
        </p:nvCxnSpPr>
        <p:spPr>
          <a:xfrm flipH="1" flipV="1">
            <a:off x="3913034" y="4654113"/>
            <a:ext cx="876645" cy="44695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3A8E53-682E-E542-A90A-5FEA77F8447E}"/>
                  </a:ext>
                </a:extLst>
              </p:cNvPr>
              <p:cNvSpPr txBox="1"/>
              <p:nvPr/>
            </p:nvSpPr>
            <p:spPr>
              <a:xfrm>
                <a:off x="1777453" y="2763878"/>
                <a:ext cx="5589094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@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kumimoji="1" lang="zh-CN" altLang="en-US" dirty="0"/>
                            <m:t>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3,5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@</m:t>
                          </m:r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𝐿𝑖𝑠𝑡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𝐿𝑖𝑠𝑡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𝑜𝑟𝑖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@</m:t>
                          </m:r>
                          <m:r>
                            <a:rPr kumimoji="1"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𝐿𝑖𝑠𝑡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𝐿𝑖𝑠𝑡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𝑜𝑟𝑖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3A8E53-682E-E542-A90A-5FEA77F84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453" y="2763878"/>
                <a:ext cx="5589094" cy="319318"/>
              </a:xfrm>
              <a:prstGeom prst="rect">
                <a:avLst/>
              </a:prstGeom>
              <a:blipFill>
                <a:blip r:embed="rId10"/>
                <a:stretch>
                  <a:fillRect l="-983" t="-11321" r="-1638"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>
            <a:extLst>
              <a:ext uri="{FF2B5EF4-FFF2-40B4-BE49-F238E27FC236}">
                <a16:creationId xmlns:a16="http://schemas.microsoft.com/office/drawing/2014/main" id="{5B6005A4-766A-0649-AF72-94D1427161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322" y="6297750"/>
            <a:ext cx="359519" cy="18346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B056549-B577-FB4E-964A-2E5FE1570663}"/>
              </a:ext>
            </a:extLst>
          </p:cNvPr>
          <p:cNvSpPr txBox="1"/>
          <p:nvPr/>
        </p:nvSpPr>
        <p:spPr>
          <a:xfrm>
            <a:off x="511842" y="6252966"/>
            <a:ext cx="2425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latin typeface="Georgia" panose="02040502050405020303" pitchFamily="18" charset="0"/>
              </a:rPr>
              <a:t>choices: NDCG@K, ERR@K, etc.</a:t>
            </a:r>
            <a:endParaRPr kumimoji="1" lang="zh-CN" altLang="en-US" sz="120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9141B86-F327-C04A-82AB-7659BF00AC52}"/>
                  </a:ext>
                </a:extLst>
              </p:cNvPr>
              <p:cNvSpPr txBox="1"/>
              <p:nvPr/>
            </p:nvSpPr>
            <p:spPr>
              <a:xfrm>
                <a:off x="348656" y="5231026"/>
                <a:ext cx="3171830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𝐿𝑖𝑠𝑡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𝑔𝑡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: Ground truth ranking.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9141B86-F327-C04A-82AB-7659BF00A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56" y="5231026"/>
                <a:ext cx="3171830" cy="391902"/>
              </a:xfrm>
              <a:prstGeom prst="rect">
                <a:avLst/>
              </a:prstGeom>
              <a:blipFill>
                <a:blip r:embed="rId12"/>
                <a:stretch>
                  <a:fillRect t="-7813" r="-576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615C6-E263-8449-A8BF-8230D46FF3EF}"/>
                  </a:ext>
                </a:extLst>
              </p:cNvPr>
              <p:cNvSpPr txBox="1"/>
              <p:nvPr/>
            </p:nvSpPr>
            <p:spPr>
              <a:xfrm>
                <a:off x="5384438" y="4182676"/>
                <a:ext cx="2857577" cy="376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𝐿𝑖𝑠𝑡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𝑜𝑟𝑖</m:t>
                        </m:r>
                      </m:sub>
                    </m:sSub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: Predicted ranking.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615C6-E263-8449-A8BF-8230D46FF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438" y="4182676"/>
                <a:ext cx="2857577" cy="376513"/>
              </a:xfrm>
              <a:prstGeom prst="rect">
                <a:avLst/>
              </a:prstGeom>
              <a:blipFill>
                <a:blip r:embed="rId13"/>
                <a:stretch>
                  <a:fillRect t="-4839" r="-106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9B59067-C468-F14D-8FCE-1792F3A39441}"/>
                  </a:ext>
                </a:extLst>
              </p:cNvPr>
              <p:cNvSpPr txBox="1"/>
              <p:nvPr/>
            </p:nvSpPr>
            <p:spPr>
              <a:xfrm>
                <a:off x="4682106" y="5955731"/>
                <a:ext cx="4228017" cy="376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𝐿𝑖𝑠𝑡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𝑜𝑟𝑖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: Ranking</a:t>
                </a:r>
                <a:r>
                  <a:rPr kumimoji="1" lang="zh-CN" altLang="en-US">
                    <a:latin typeface="Georgia" panose="02040502050405020303" pitchFamily="18" charset="0"/>
                  </a:rPr>
                  <a:t> </a:t>
                </a:r>
                <a:r>
                  <a:rPr kumimoji="1" lang="en-US" altLang="zh-CN">
                    <a:latin typeface="Georgia" panose="02040502050405020303" pitchFamily="18" charset="0"/>
                  </a:rPr>
                  <a:t>with</a:t>
                </a:r>
                <a:r>
                  <a:rPr kumimoji="1" lang="zh-CN" altLang="en-US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>
                    <a:latin typeface="Georgia" panose="02040502050405020303" pitchFamily="18" charset="0"/>
                  </a:rPr>
                  <a:t> </a:t>
                </a:r>
                <a:r>
                  <a:rPr kumimoji="1" lang="en-US" altLang="zh-CN">
                    <a:latin typeface="Georgia" panose="02040502050405020303" pitchFamily="18" charset="0"/>
                  </a:rPr>
                  <a:t>&amp;</a:t>
                </a:r>
                <a:r>
                  <a:rPr kumimoji="1" lang="zh-CN" altLang="en-US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zh-CN" altLang="en-US">
                    <a:latin typeface="Georgia" panose="02040502050405020303" pitchFamily="18" charset="0"/>
                  </a:rPr>
                  <a:t> </a:t>
                </a:r>
                <a:r>
                  <a:rPr kumimoji="1" lang="en-US" altLang="zh-CN">
                    <a:latin typeface="Georgia" panose="02040502050405020303" pitchFamily="18" charset="0"/>
                  </a:rPr>
                  <a:t>switched.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9B59067-C468-F14D-8FCE-1792F3A3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106" y="5955731"/>
                <a:ext cx="4228017" cy="376513"/>
              </a:xfrm>
              <a:prstGeom prst="rect">
                <a:avLst/>
              </a:prstGeom>
              <a:blipFill>
                <a:blip r:embed="rId14"/>
                <a:stretch>
                  <a:fillRect t="-6452" r="-288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>
            <a:extLst>
              <a:ext uri="{FF2B5EF4-FFF2-40B4-BE49-F238E27FC236}">
                <a16:creationId xmlns:a16="http://schemas.microsoft.com/office/drawing/2014/main" id="{AA0AF412-F903-F044-8D4D-E09DC64F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417F4C6-C198-AF4D-BF53-461C0BAA2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F6EED2FC-68BD-8547-8AE2-0B55C11BE2A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B9FA69D-1700-714D-83F7-35F410C925C6}"/>
              </a:ext>
            </a:extLst>
          </p:cNvPr>
          <p:cNvSpPr txBox="1"/>
          <p:nvPr/>
        </p:nvSpPr>
        <p:spPr>
          <a:xfrm>
            <a:off x="8800873" y="6525725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37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1221B73-F1AF-014F-B26F-BAC1CB8D6F0F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165249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Simplification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8E643011-D62C-E346-83E7-3EEE09F20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080" y="1123306"/>
                <a:ext cx="8732520" cy="382969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b="1"/>
                  <a:t>Loss with training facilitation:</a:t>
                </a:r>
              </a:p>
              <a:p>
                <a:pPr marL="0" indent="0">
                  <a:buNone/>
                </a:pPr>
                <a:endParaRPr kumimoji="1" lang="en-US" altLang="zh-CN" b="1"/>
              </a:p>
              <a:p>
                <a:pPr marL="0" indent="0">
                  <a:buNone/>
                </a:pPr>
                <a:r>
                  <a:rPr kumimoji="1" lang="en-US" altLang="zh-CN" b="1"/>
                  <a:t>Disadvantage</a:t>
                </a:r>
                <a:r>
                  <a:rPr kumimoji="1" lang="en-US" altLang="zh-CN"/>
                  <a:t>: High computational cost when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/>
                  <a:t>(the length of the ranking) is large (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/>
                  <a:t>).</a:t>
                </a:r>
              </a:p>
              <a:p>
                <a:pPr marL="0" indent="0">
                  <a:buNone/>
                </a:pPr>
                <a:endParaRPr kumimoji="1" lang="en-US" altLang="zh-CN"/>
              </a:p>
              <a:p>
                <a:pPr marL="0" indent="0">
                  <a:buNone/>
                </a:pPr>
                <a:r>
                  <a:rPr kumimoji="1" lang="en-US" altLang="zh-CN" b="1"/>
                  <a:t>Computational Simplification</a:t>
                </a:r>
                <a:r>
                  <a:rPr kumimoji="1" lang="en-US" altLang="zh-CN"/>
                  <a:t>: Restrict node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/>
                  <a:t> only within the top-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/>
                  <a:t> ranked nodes (reduced from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/>
                  <a:t> to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/>
                  <a:t>).</a:t>
                </a:r>
              </a:p>
            </p:txBody>
          </p:sp>
        </mc:Choice>
        <mc:Fallback xmlns="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8E643011-D62C-E346-83E7-3EEE09F20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80" y="1123306"/>
                <a:ext cx="8732520" cy="3829693"/>
              </a:xfrm>
              <a:blipFill>
                <a:blip r:embed="rId4"/>
                <a:stretch>
                  <a:fillRect l="-908" t="-955" r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D7606C7D-B669-3B43-9E82-CD6705F92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334" y="1026118"/>
            <a:ext cx="4037677" cy="8202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8E3F60-9667-2D47-BE90-E5439D9FB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4419600"/>
            <a:ext cx="3276326" cy="7038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AE1F5A6-5951-994F-8996-EFDB87898E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256"/>
          <a:stretch/>
        </p:blipFill>
        <p:spPr>
          <a:xfrm>
            <a:off x="2057400" y="4385940"/>
            <a:ext cx="1524000" cy="820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CE96BDD-AA48-5447-B959-E945ED953612}"/>
                  </a:ext>
                </a:extLst>
              </p:cNvPr>
              <p:cNvSpPr txBox="1"/>
              <p:nvPr/>
            </p:nvSpPr>
            <p:spPr>
              <a:xfrm>
                <a:off x="2410050" y="5509218"/>
                <a:ext cx="4868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>
                    <a:latin typeface="Georgia" panose="02040502050405020303" pitchFamily="18" charset="0"/>
                  </a:rPr>
                  <a:t>is the set of the top-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 ranked nodes for node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>
                    <a:latin typeface="Georgia" panose="02040502050405020303" pitchFamily="18" charset="0"/>
                  </a:rPr>
                  <a:t>.</a:t>
                </a:r>
                <a:endParaRPr kumimoji="1" lang="zh-CN" altLang="en-US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CE96BDD-AA48-5447-B959-E945ED95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050" y="5509218"/>
                <a:ext cx="4868962" cy="369332"/>
              </a:xfrm>
              <a:prstGeom prst="rect">
                <a:avLst/>
              </a:prstGeom>
              <a:blipFill>
                <a:blip r:embed="rId7"/>
                <a:stretch>
                  <a:fillRect l="-1001" t="-10000" r="-3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BA6DEF5D-8EC3-B64F-9D67-05CDB5B01D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40" t="59803" r="58924"/>
          <a:stretch/>
        </p:blipFill>
        <p:spPr>
          <a:xfrm>
            <a:off x="1945012" y="5536309"/>
            <a:ext cx="533028" cy="3210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3363582-E4A6-A24A-80B0-BC8A9EFA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0097000-24B9-8E44-9590-3A4A4BD1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021305C-0881-7441-AB65-6A835DF899F4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84CF7F-9095-954F-B870-71359B94A35D}"/>
              </a:ext>
            </a:extLst>
          </p:cNvPr>
          <p:cNvSpPr txBox="1"/>
          <p:nvPr/>
        </p:nvSpPr>
        <p:spPr>
          <a:xfrm>
            <a:off x="8800873" y="6525725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38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BC3385-6056-F743-9F8F-1A91F28BEC15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904848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Loss Formulation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DB2DA3-3970-D842-A248-7824B30A1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432" y="3796738"/>
            <a:ext cx="2933700" cy="349920"/>
          </a:xfrm>
          <a:prstGeom prst="rect">
            <a:avLst/>
          </a:prstGeom>
        </p:spPr>
      </p:pic>
      <p:sp>
        <p:nvSpPr>
          <p:cNvPr id="9" name="内容占位符 3">
            <a:extLst>
              <a:ext uri="{FF2B5EF4-FFF2-40B4-BE49-F238E27FC236}">
                <a16:creationId xmlns:a16="http://schemas.microsoft.com/office/drawing/2014/main" id="{16B52E8F-C964-404F-A01C-D9E0C82EB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123306"/>
            <a:ext cx="8732520" cy="2381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/>
              <a:t>Utility loss</a:t>
            </a:r>
            <a:r>
              <a:rPr kumimoji="1" lang="en-US" altLang="zh-CN"/>
              <a:t>: cross-entropy loss for model utility (sum of all training nodes);</a:t>
            </a:r>
          </a:p>
          <a:p>
            <a:pPr marL="0" indent="0">
              <a:buNone/>
            </a:pPr>
            <a:r>
              <a:rPr kumimoji="1" lang="en-US" altLang="zh-CN" b="1"/>
              <a:t>Individual Fairness loss</a:t>
            </a:r>
            <a:r>
              <a:rPr kumimoji="1" lang="en-US" altLang="zh-CN"/>
              <a:t>: cross-entropy loss for predicted ranking (sum of all training nodes);</a:t>
            </a:r>
          </a:p>
          <a:p>
            <a:pPr marL="0" indent="0">
              <a:buNone/>
            </a:pPr>
            <a:endParaRPr kumimoji="1" lang="en-US" altLang="zh-CN"/>
          </a:p>
          <a:p>
            <a:pPr marL="0" indent="0">
              <a:buNone/>
            </a:pPr>
            <a:r>
              <a:rPr kumimoji="1" lang="en-US" altLang="zh-CN" b="1"/>
              <a:t>Total loss formulation: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ABF188-8035-C04A-BBFE-C06DD930A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786" y="5455563"/>
            <a:ext cx="5179407" cy="797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908C925-E082-BD4A-8E15-CF271F1AB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4590684"/>
            <a:ext cx="2625516" cy="8201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2C7571-5F34-F94C-A1A3-5929AC146E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4" r="42177"/>
          <a:stretch/>
        </p:blipFill>
        <p:spPr>
          <a:xfrm>
            <a:off x="2895600" y="4620871"/>
            <a:ext cx="859099" cy="3906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DB4CF2-58C6-0448-9657-957AE13C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361C161-6785-0244-99D3-3D2B95BB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F0063E8-B1AE-9849-ADDC-67F6F6D575AD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35335AF-0A3F-AB43-BA1F-5749B0D83F2E}"/>
              </a:ext>
            </a:extLst>
          </p:cNvPr>
          <p:cNvSpPr txBox="1"/>
          <p:nvPr/>
        </p:nvSpPr>
        <p:spPr>
          <a:xfrm>
            <a:off x="8800873" y="6525725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39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563908-6836-9F40-A42C-A4F58108FC62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446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3D957F29-AB4B-5B43-81E0-F4039BD53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4"/>
          <a:stretch/>
        </p:blipFill>
        <p:spPr>
          <a:xfrm>
            <a:off x="4114800" y="2514600"/>
            <a:ext cx="4419600" cy="3155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Background Introduction: Graph Neural Networks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97B188F-4705-1648-940C-C4F22965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85480"/>
            <a:ext cx="7848600" cy="53187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ea typeface="Times New Roman" charset="0"/>
                <a:cs typeface="Times New Roman" charset="0"/>
              </a:rPr>
              <a:t>Graph Neural Networks (GNNs)</a:t>
            </a:r>
            <a:r>
              <a:rPr lang="en-US" altLang="zh-CN">
                <a:solidFill>
                  <a:schemeClr val="tx1"/>
                </a:solidFill>
                <a:ea typeface="Times New Roman" charset="0"/>
                <a:cs typeface="Times New Roman" charset="0"/>
              </a:rPr>
              <a:t> are models that capture the dependence of graphs via message passing between the nodes of graphs.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8D93ABB-5F00-5247-B549-9E055AE2AD64}"/>
              </a:ext>
            </a:extLst>
          </p:cNvPr>
          <p:cNvSpPr txBox="1"/>
          <p:nvPr/>
        </p:nvSpPr>
        <p:spPr>
          <a:xfrm>
            <a:off x="3057196" y="5606729"/>
            <a:ext cx="428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Message</a:t>
            </a:r>
            <a:r>
              <a:rPr kumimoji="1" lang="zh-CN" altLang="en-US">
                <a:latin typeface="Georgia" panose="02040502050405020303" pitchFamily="18" charset="0"/>
              </a:rPr>
              <a:t> </a:t>
            </a:r>
            <a:r>
              <a:rPr kumimoji="1" lang="en-US" altLang="zh-CN">
                <a:latin typeface="Georgia" panose="02040502050405020303" pitchFamily="18" charset="0"/>
              </a:rPr>
              <a:t>passing to capture dependence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4A586D8-ECDE-3D40-955D-6ED4C91BD2BF}"/>
              </a:ext>
            </a:extLst>
          </p:cNvPr>
          <p:cNvSpPr txBox="1"/>
          <p:nvPr/>
        </p:nvSpPr>
        <p:spPr>
          <a:xfrm>
            <a:off x="3695700" y="2832298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Neural network for better fitting ability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25" name="下箭头 24">
            <a:extLst>
              <a:ext uri="{FF2B5EF4-FFF2-40B4-BE49-F238E27FC236}">
                <a16:creationId xmlns:a16="http://schemas.microsoft.com/office/drawing/2014/main" id="{A3079D4E-6AA1-4F4C-AACA-7470009C10B1}"/>
              </a:ext>
            </a:extLst>
          </p:cNvPr>
          <p:cNvSpPr/>
          <p:nvPr/>
        </p:nvSpPr>
        <p:spPr>
          <a:xfrm rot="20531587">
            <a:off x="5226592" y="3485029"/>
            <a:ext cx="152400" cy="705659"/>
          </a:xfrm>
          <a:prstGeom prst="downArrow">
            <a:avLst>
              <a:gd name="adj1" fmla="val 50000"/>
              <a:gd name="adj2" fmla="val 85934"/>
            </a:avLst>
          </a:prstGeom>
          <a:solidFill>
            <a:srgbClr val="FF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76577242-EC25-0049-8A94-E888397C9D08}"/>
              </a:ext>
            </a:extLst>
          </p:cNvPr>
          <p:cNvSpPr/>
          <p:nvPr/>
        </p:nvSpPr>
        <p:spPr>
          <a:xfrm rot="11578490">
            <a:off x="5545265" y="4414432"/>
            <a:ext cx="147154" cy="1219866"/>
          </a:xfrm>
          <a:prstGeom prst="downArrow">
            <a:avLst>
              <a:gd name="adj1" fmla="val 50000"/>
              <a:gd name="adj2" fmla="val 85934"/>
            </a:avLst>
          </a:prstGeom>
          <a:solidFill>
            <a:srgbClr val="FF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72C6A89-20FE-B445-AA84-4C2243178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14" r="69892"/>
          <a:stretch/>
        </p:blipFill>
        <p:spPr>
          <a:xfrm>
            <a:off x="549698" y="3202375"/>
            <a:ext cx="2133600" cy="2441643"/>
          </a:xfrm>
          <a:prstGeom prst="rect">
            <a:avLst/>
          </a:prstGeom>
        </p:spPr>
      </p:pic>
      <p:sp>
        <p:nvSpPr>
          <p:cNvPr id="28" name="下箭头 27">
            <a:extLst>
              <a:ext uri="{FF2B5EF4-FFF2-40B4-BE49-F238E27FC236}">
                <a16:creationId xmlns:a16="http://schemas.microsoft.com/office/drawing/2014/main" id="{FE9C32C2-337C-7D46-A22B-359B25166836}"/>
              </a:ext>
            </a:extLst>
          </p:cNvPr>
          <p:cNvSpPr/>
          <p:nvPr/>
        </p:nvSpPr>
        <p:spPr>
          <a:xfrm rot="16200000">
            <a:off x="3362123" y="4070366"/>
            <a:ext cx="152400" cy="705659"/>
          </a:xfrm>
          <a:prstGeom prst="downArrow">
            <a:avLst>
              <a:gd name="adj1" fmla="val 50000"/>
              <a:gd name="adj2" fmla="val 85934"/>
            </a:avLst>
          </a:prstGeom>
          <a:solidFill>
            <a:srgbClr val="FF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497FF32-7D33-0F46-9DA6-0E50FB79D8E7}"/>
              </a:ext>
            </a:extLst>
          </p:cNvPr>
          <p:cNvSpPr txBox="1"/>
          <p:nvPr/>
        </p:nvSpPr>
        <p:spPr>
          <a:xfrm>
            <a:off x="2897928" y="397766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in GNNs</a:t>
            </a:r>
            <a:endParaRPr kumimoji="1" lang="zh-CN" altLang="en-US" b="1">
              <a:latin typeface="Georgia" panose="02040502050405020303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2C7481-DC82-F845-AD9D-ED1C9949D710}"/>
              </a:ext>
            </a:extLst>
          </p:cNvPr>
          <p:cNvSpPr txBox="1"/>
          <p:nvPr/>
        </p:nvSpPr>
        <p:spPr>
          <a:xfrm>
            <a:off x="8800873" y="6525725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CB5F95-BB6B-3244-8ACB-DF7DE8BB6491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059454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686311" y="2824174"/>
            <a:ext cx="5638776" cy="781104"/>
          </a:xfrm>
          <a:prstGeom prst="horizontalScroll">
            <a:avLst/>
          </a:prstGeom>
          <a:solidFill>
            <a:srgbClr val="D8CB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Existing Problems &amp; Challenges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686311" y="1228374"/>
            <a:ext cx="5638798" cy="781104"/>
          </a:xfrm>
          <a:prstGeom prst="horizontalScroll">
            <a:avLst/>
          </a:prstGeom>
          <a:solidFill>
            <a:srgbClr val="9DA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Background Introduction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1686288" y="3642823"/>
            <a:ext cx="5638799" cy="781104"/>
          </a:xfrm>
          <a:prstGeom prst="horizontalScroll">
            <a:avLst/>
          </a:prstGeom>
          <a:solidFill>
            <a:srgbClr val="DBDB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Our Solutions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1686287" y="4461472"/>
            <a:ext cx="5638799" cy="781104"/>
          </a:xfrm>
          <a:prstGeom prst="horizontalScroll">
            <a:avLst/>
          </a:prstGeom>
          <a:solidFill>
            <a:srgbClr val="A6A6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Experiments &amp; Conclusion</a:t>
            </a:r>
          </a:p>
        </p:txBody>
      </p:sp>
      <p:sp>
        <p:nvSpPr>
          <p:cNvPr id="8" name="Horizontal Scroll 7"/>
          <p:cNvSpPr/>
          <p:nvPr/>
        </p:nvSpPr>
        <p:spPr>
          <a:xfrm>
            <a:off x="1686311" y="2047023"/>
            <a:ext cx="5638799" cy="739606"/>
          </a:xfrm>
          <a:prstGeom prst="horizontalScroll">
            <a:avLst/>
          </a:prstGeom>
          <a:solidFill>
            <a:srgbClr val="A2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Previous Works</a:t>
            </a:r>
          </a:p>
        </p:txBody>
      </p:sp>
      <p:pic>
        <p:nvPicPr>
          <p:cNvPr id="9" name="Picture 6" descr="Image result for arrow bottomlef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9499">
            <a:off x="7634723" y="4328350"/>
            <a:ext cx="974725" cy="909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16" name="Horizontal Scroll 6">
            <a:extLst>
              <a:ext uri="{FF2B5EF4-FFF2-40B4-BE49-F238E27FC236}">
                <a16:creationId xmlns:a16="http://schemas.microsoft.com/office/drawing/2014/main" id="{CE27443F-14A5-B04B-BB5B-66EBDC5E6BA3}"/>
              </a:ext>
            </a:extLst>
          </p:cNvPr>
          <p:cNvSpPr/>
          <p:nvPr/>
        </p:nvSpPr>
        <p:spPr>
          <a:xfrm>
            <a:off x="1676400" y="5280121"/>
            <a:ext cx="5638799" cy="781104"/>
          </a:xfrm>
          <a:prstGeom prst="horizontalScroll">
            <a:avLst/>
          </a:prstGeom>
          <a:solidFill>
            <a:srgbClr val="B6C4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6BEF218-9AA2-FE4C-B8A4-A42ED2BD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CB5C136-6530-F74C-9C28-B1F59F477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7DB6305-67F2-CF45-8C43-70BF429C24AF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F672602-BF0F-4849-B59A-1FD947FD3CFF}"/>
              </a:ext>
            </a:extLst>
          </p:cNvPr>
          <p:cNvSpPr txBox="1"/>
          <p:nvPr/>
        </p:nvSpPr>
        <p:spPr>
          <a:xfrm>
            <a:off x="8800873" y="6525725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40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D5A404-ACB3-794F-870A-7E41582348A4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4011884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Settings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FDCE7252-D24C-4B47-B7C2-797D01A05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123305"/>
            <a:ext cx="8831580" cy="3267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/>
              <a:t>Downstream</a:t>
            </a:r>
            <a:r>
              <a:rPr kumimoji="1" lang="zh-CN" altLang="en-US" b="1"/>
              <a:t> </a:t>
            </a:r>
            <a:r>
              <a:rPr kumimoji="1" lang="en-US" altLang="zh-CN" b="1"/>
              <a:t>tasks</a:t>
            </a:r>
            <a:r>
              <a:rPr kumimoji="1" lang="en-US" altLang="zh-CN"/>
              <a:t>: </a:t>
            </a:r>
          </a:p>
          <a:p>
            <a:pPr marL="0" indent="0">
              <a:buNone/>
            </a:pPr>
            <a:r>
              <a:rPr kumimoji="1" lang="en-US" altLang="zh-CN" sz="1800"/>
              <a:t>	</a:t>
            </a:r>
            <a:r>
              <a:rPr kumimoji="1" lang="en-US" altLang="zh-CN" sz="2000"/>
              <a:t>-</a:t>
            </a:r>
            <a:r>
              <a:rPr kumimoji="1" lang="zh-CN" altLang="en-US" sz="2000"/>
              <a:t> </a:t>
            </a:r>
            <a:r>
              <a:rPr kumimoji="1" lang="en-US" altLang="zh-CN" sz="2000"/>
              <a:t>Node classification;</a:t>
            </a:r>
          </a:p>
          <a:p>
            <a:pPr marL="0" indent="0">
              <a:buNone/>
            </a:pPr>
            <a:r>
              <a:rPr kumimoji="1" lang="en-US" altLang="zh-CN" sz="2000"/>
              <a:t>	-</a:t>
            </a:r>
            <a:r>
              <a:rPr kumimoji="1" lang="zh-CN" altLang="en-US" sz="2000"/>
              <a:t> </a:t>
            </a:r>
            <a:r>
              <a:rPr kumimoji="1" lang="en-US" altLang="zh-CN" sz="2000"/>
              <a:t>Link prediction;</a:t>
            </a:r>
          </a:p>
          <a:p>
            <a:pPr marL="0" indent="0">
              <a:buNone/>
            </a:pPr>
            <a:r>
              <a:rPr kumimoji="1" lang="en-US" altLang="zh-CN" b="1"/>
              <a:t>Datasets</a:t>
            </a:r>
            <a:r>
              <a:rPr kumimoji="1" lang="en-US" altLang="zh-CN"/>
              <a:t>: </a:t>
            </a:r>
          </a:p>
          <a:p>
            <a:pPr marL="0" indent="0">
              <a:buNone/>
            </a:pPr>
            <a:r>
              <a:rPr kumimoji="1" lang="en-US" altLang="zh-CN" sz="2000"/>
              <a:t>	-</a:t>
            </a:r>
            <a:r>
              <a:rPr kumimoji="1" lang="zh-CN" altLang="en-US" sz="2000"/>
              <a:t> </a:t>
            </a:r>
            <a:r>
              <a:rPr kumimoji="1" lang="en-US" altLang="zh-CN" sz="2000"/>
              <a:t>ACM</a:t>
            </a:r>
            <a:r>
              <a:rPr kumimoji="1" lang="zh-CN" altLang="en-US" sz="2000"/>
              <a:t> 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[Tang et al., 2008] </a:t>
            </a:r>
            <a:r>
              <a:rPr kumimoji="1" lang="en-US" altLang="zh-CN" sz="2000"/>
              <a:t>, Coauthor CS</a:t>
            </a:r>
            <a:r>
              <a:rPr kumimoji="1" lang="zh-CN" altLang="en-US" sz="2000"/>
              <a:t> </a:t>
            </a:r>
            <a:r>
              <a:rPr kumimoji="1" lang="en-US" altLang="zh-CN" sz="2000"/>
              <a:t> and Coauthor </a:t>
            </a:r>
            <a:r>
              <a:rPr kumimoji="1" lang="en-US" altLang="zh-CN" sz="2000" err="1"/>
              <a:t>Phy</a:t>
            </a:r>
            <a:r>
              <a:rPr kumimoji="1" lang="en-US" altLang="zh-CN" sz="2000"/>
              <a:t> 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[</a:t>
            </a:r>
            <a:r>
              <a:rPr lang="en-US" altLang="zh-CN" sz="2000" err="1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Shchur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 	   et al., 2018] </a:t>
            </a:r>
            <a:r>
              <a:rPr kumimoji="1" lang="en-US" altLang="zh-CN" sz="2000"/>
              <a:t>for node classification; </a:t>
            </a:r>
          </a:p>
          <a:p>
            <a:pPr marL="0" indent="0">
              <a:buNone/>
            </a:pPr>
            <a:r>
              <a:rPr kumimoji="1" lang="en-US" altLang="zh-CN" sz="2000"/>
              <a:t>	-</a:t>
            </a:r>
            <a:r>
              <a:rPr kumimoji="1" lang="zh-CN" altLang="en-US" sz="2000"/>
              <a:t> </a:t>
            </a:r>
            <a:r>
              <a:rPr kumimoji="1" lang="en-US" altLang="zh-CN" sz="2000" err="1"/>
              <a:t>BlogCatalog</a:t>
            </a:r>
            <a:r>
              <a:rPr kumimoji="1" lang="zh-CN" altLang="en-US" sz="2000"/>
              <a:t> 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[Tang et al., 2009] </a:t>
            </a:r>
            <a:r>
              <a:rPr kumimoji="1" lang="en-US" altLang="zh-CN" sz="2000"/>
              <a:t>, Flickr</a:t>
            </a:r>
            <a:r>
              <a:rPr kumimoji="1" lang="zh-CN" altLang="en-US" sz="2000"/>
              <a:t> 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[Huang et al., 2017]</a:t>
            </a:r>
            <a:r>
              <a:rPr kumimoji="1" lang="en-US" altLang="zh-CN" sz="2000"/>
              <a:t> and 	   Facebook</a:t>
            </a:r>
            <a:r>
              <a:rPr kumimoji="1" lang="zh-CN" altLang="en-US" sz="2000"/>
              <a:t> 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[McAuley et al., 2012]</a:t>
            </a:r>
            <a:r>
              <a:rPr kumimoji="1" lang="en-US" altLang="zh-CN" sz="2000"/>
              <a:t> for link prediction;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2C712D-691B-BD4C-B557-47CB7BFD3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847" y="4572000"/>
            <a:ext cx="5428045" cy="1686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150E87-3D99-2148-AA6B-859F54D0A015}"/>
              </a:ext>
            </a:extLst>
          </p:cNvPr>
          <p:cNvSpPr txBox="1"/>
          <p:nvPr/>
        </p:nvSpPr>
        <p:spPr>
          <a:xfrm>
            <a:off x="3143959" y="4183892"/>
            <a:ext cx="284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Georgia" panose="02040502050405020303" pitchFamily="18" charset="0"/>
              </a:rPr>
              <a:t>Table 1: Statistics of datasets.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210B95-CFCA-3342-BB7D-027BAEF1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2DC0C9-B2CF-3949-9B12-2ACD2AF4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5BEB801-8B42-6E4B-AE72-389CC7259A12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6BD56B-EDBC-CD4C-8597-357F77B98CBC}"/>
              </a:ext>
            </a:extLst>
          </p:cNvPr>
          <p:cNvSpPr txBox="1"/>
          <p:nvPr/>
        </p:nvSpPr>
        <p:spPr>
          <a:xfrm>
            <a:off x="8800873" y="6525725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41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8E0B9F-FFBC-A34F-9322-55B38576064D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541363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Settings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FDCE7252-D24C-4B47-B7C2-797D01A05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123306"/>
            <a:ext cx="8732520" cy="5277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/>
              <a:t>GNN backbones</a:t>
            </a:r>
            <a:r>
              <a:rPr kumimoji="1" lang="en-US" altLang="zh-CN"/>
              <a:t>: </a:t>
            </a:r>
          </a:p>
          <a:p>
            <a:pPr marL="0" indent="0">
              <a:buNone/>
            </a:pPr>
            <a:r>
              <a:rPr kumimoji="1" lang="en-US" altLang="zh-CN" sz="2000"/>
              <a:t>	-</a:t>
            </a:r>
            <a:r>
              <a:rPr kumimoji="1" lang="zh-CN" altLang="en-US" sz="2000"/>
              <a:t> </a:t>
            </a:r>
            <a:r>
              <a:rPr kumimoji="1" lang="en-US" altLang="zh-CN" sz="2000"/>
              <a:t>GCN 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[</a:t>
            </a:r>
            <a:r>
              <a:rPr lang="en-US" altLang="zh-CN" sz="2000" err="1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Kipf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 et al., 2016]  </a:t>
            </a:r>
            <a:r>
              <a:rPr kumimoji="1" lang="en-US" altLang="zh-CN" sz="2000"/>
              <a:t>and SGC 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[Wu et al., 2019]</a:t>
            </a:r>
            <a:r>
              <a:rPr kumimoji="1" lang="en-US" altLang="zh-CN" sz="2000"/>
              <a:t> for node 	  	   classification; </a:t>
            </a:r>
          </a:p>
          <a:p>
            <a:pPr marL="0" indent="0">
              <a:buNone/>
            </a:pPr>
            <a:r>
              <a:rPr kumimoji="1" lang="en-US" altLang="zh-CN" sz="2000"/>
              <a:t>	-</a:t>
            </a:r>
            <a:r>
              <a:rPr kumimoji="1" lang="zh-CN" altLang="en-US" sz="2000"/>
              <a:t> </a:t>
            </a:r>
            <a:r>
              <a:rPr kumimoji="1" lang="en-US" altLang="zh-CN" sz="2000"/>
              <a:t>GCN 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[</a:t>
            </a:r>
            <a:r>
              <a:rPr lang="en-US" altLang="zh-CN" sz="2000" err="1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Kipf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 et al., 2016]</a:t>
            </a:r>
            <a:r>
              <a:rPr kumimoji="1" lang="en-US" altLang="zh-CN" sz="2000"/>
              <a:t> and GAE 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[</a:t>
            </a:r>
            <a:r>
              <a:rPr lang="en-US" altLang="zh-CN" sz="2000" err="1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Kipf</a:t>
            </a:r>
            <a:r>
              <a:rPr lang="en-US" altLang="zh-CN" sz="20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Times New Roman" charset="0"/>
                <a:cs typeface="Times New Roman" charset="0"/>
              </a:rPr>
              <a:t> et al., 2016]</a:t>
            </a:r>
            <a:r>
              <a:rPr kumimoji="1" lang="en-US" altLang="zh-CN" sz="2000"/>
              <a:t> for link 	 	   prediction;</a:t>
            </a:r>
          </a:p>
          <a:p>
            <a:pPr marL="0" indent="0">
              <a:buNone/>
            </a:pPr>
            <a:endParaRPr kumimoji="1" lang="en-US" altLang="zh-CN" b="1"/>
          </a:p>
          <a:p>
            <a:pPr marL="0" indent="0">
              <a:buNone/>
            </a:pPr>
            <a:r>
              <a:rPr kumimoji="1" lang="en-US" altLang="zh-CN" b="1"/>
              <a:t>Oracle Similarity Matrix</a:t>
            </a:r>
            <a:r>
              <a:rPr kumimoji="1" lang="en-US" altLang="zh-CN"/>
              <a:t>: </a:t>
            </a:r>
          </a:p>
          <a:p>
            <a:pPr marL="0" indent="0">
              <a:buNone/>
            </a:pPr>
            <a:r>
              <a:rPr kumimoji="1" lang="en-US" altLang="zh-CN" sz="2000"/>
              <a:t>	-</a:t>
            </a:r>
            <a:r>
              <a:rPr kumimoji="1" lang="zh-CN" altLang="en-US" sz="2000"/>
              <a:t> </a:t>
            </a:r>
            <a:r>
              <a:rPr kumimoji="1" lang="en-US" altLang="zh-CN" sz="2000"/>
              <a:t>Cosine similarity (feature-based);</a:t>
            </a:r>
          </a:p>
          <a:p>
            <a:pPr marL="0" indent="0">
              <a:buNone/>
            </a:pPr>
            <a:r>
              <a:rPr kumimoji="1" lang="en-US" altLang="zh-CN" sz="2000"/>
              <a:t>	-</a:t>
            </a:r>
            <a:r>
              <a:rPr kumimoji="1" lang="zh-CN" altLang="en-US" sz="2000"/>
              <a:t> </a:t>
            </a:r>
            <a:r>
              <a:rPr lang="en-US" altLang="zh-CN" sz="2000"/>
              <a:t>Jaccard similarity (structure-based)</a:t>
            </a:r>
            <a:r>
              <a:rPr kumimoji="1" lang="en-US" altLang="zh-CN" sz="2000"/>
              <a:t>;</a:t>
            </a:r>
          </a:p>
          <a:p>
            <a:pPr marL="0" indent="0">
              <a:buNone/>
            </a:pPr>
            <a:endParaRPr kumimoji="1" lang="en-US" altLang="zh-CN"/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70B4DC60-454A-BE4D-8381-48F72C5CF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71750"/>
            <a:ext cx="1488179" cy="1446676"/>
          </a:xfrm>
          <a:prstGeom prst="rect">
            <a:avLst/>
          </a:prstGeom>
        </p:spPr>
      </p:pic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A6F9D0C8-BBF8-B449-AF8C-F2801C3DA5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5257" r="56000" b="35061"/>
          <a:stretch/>
        </p:blipFill>
        <p:spPr>
          <a:xfrm>
            <a:off x="6098280" y="4606222"/>
            <a:ext cx="1905000" cy="12700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C678BD1-AB98-674C-A98D-C86DE69F1676}"/>
              </a:ext>
            </a:extLst>
          </p:cNvPr>
          <p:cNvSpPr txBox="1"/>
          <p:nvPr/>
        </p:nvSpPr>
        <p:spPr>
          <a:xfrm>
            <a:off x="1347995" y="6047652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Cosine similarity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C2CA26-50A5-0044-B3DC-6415B79D770D}"/>
              </a:ext>
            </a:extLst>
          </p:cNvPr>
          <p:cNvSpPr txBox="1"/>
          <p:nvPr/>
        </p:nvSpPr>
        <p:spPr>
          <a:xfrm>
            <a:off x="6148595" y="6068469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Georgia" panose="02040502050405020303" pitchFamily="18" charset="0"/>
              </a:rPr>
              <a:t>Jaccard similarity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88A877F-DA3F-4549-B44B-A5E847A76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8F7E3C7-0BA7-9F4D-95BB-13D0F0241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CBA48700-878F-E041-8C10-9D27598F391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75A9B2-83D3-454D-9985-434B925D6AB7}"/>
              </a:ext>
            </a:extLst>
          </p:cNvPr>
          <p:cNvSpPr txBox="1"/>
          <p:nvPr/>
        </p:nvSpPr>
        <p:spPr>
          <a:xfrm>
            <a:off x="8800873" y="6525725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42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4C8A8F-4DCF-1047-81FF-F1E8078C1F9F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471501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Settings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FDCE7252-D24C-4B47-B7C2-797D01A05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080" y="1123306"/>
                <a:ext cx="8884920" cy="52774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b="1"/>
                  <a:t>Baselines</a:t>
                </a:r>
                <a:r>
                  <a:rPr kumimoji="1" lang="en-US" altLang="zh-CN"/>
                  <a:t>: </a:t>
                </a:r>
              </a:p>
              <a:p>
                <a:pPr marL="0" indent="0">
                  <a:buNone/>
                </a:pPr>
                <a:r>
                  <a:rPr kumimoji="1" lang="en-US" altLang="zh-CN" sz="2000"/>
                  <a:t>	-</a:t>
                </a:r>
                <a:r>
                  <a:rPr kumimoji="1" lang="zh-CN" altLang="en-US" sz="2000"/>
                  <a:t> </a:t>
                </a:r>
                <a:r>
                  <a:rPr kumimoji="1" lang="en-US" altLang="zh-CN" sz="2000"/>
                  <a:t>PFR </a:t>
                </a:r>
                <a:r>
                  <a:rPr lang="en-US" altLang="zh-CN" sz="2000">
                    <a:solidFill>
                      <a:srgbClr val="7030A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Times New Roman" charset="0"/>
                    <a:cs typeface="Times New Roman" charset="0"/>
                  </a:rPr>
                  <a:t>[Lahoti et al., 2019] </a:t>
                </a:r>
                <a:r>
                  <a:rPr kumimoji="1" lang="en-US" altLang="zh-CN" sz="2000"/>
                  <a:t>(not specially designed for graphs);</a:t>
                </a:r>
              </a:p>
              <a:p>
                <a:pPr marL="0" indent="0">
                  <a:buNone/>
                </a:pPr>
                <a:r>
                  <a:rPr kumimoji="1" lang="en-US" altLang="zh-CN" sz="2000">
                    <a:solidFill>
                      <a:srgbClr val="7030A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cs typeface="Times New Roman" charset="0"/>
                  </a:rPr>
                  <a:t>	</a:t>
                </a:r>
                <a:r>
                  <a:rPr kumimoji="1" lang="en-US" altLang="zh-CN" sz="2000"/>
                  <a:t>- </a:t>
                </a:r>
                <a:r>
                  <a:rPr kumimoji="1" lang="en-US" altLang="zh-CN" sz="2000" err="1"/>
                  <a:t>InFoRM</a:t>
                </a:r>
                <a:r>
                  <a:rPr kumimoji="1" lang="zh-CN" altLang="en-US" sz="2000"/>
                  <a:t> </a:t>
                </a:r>
                <a:r>
                  <a:rPr lang="en-US" altLang="zh-CN" sz="2000">
                    <a:solidFill>
                      <a:srgbClr val="7030A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Times New Roman" charset="0"/>
                    <a:cs typeface="Times New Roman" charset="0"/>
                  </a:rPr>
                  <a:t>[Kang et al., 2020]</a:t>
                </a:r>
                <a:r>
                  <a:rPr kumimoji="1" lang="en-US" altLang="zh-CN" sz="2000"/>
                  <a:t> (introduced before);</a:t>
                </a:r>
              </a:p>
              <a:p>
                <a:pPr marL="0" indent="0">
                  <a:buNone/>
                </a:pPr>
                <a:endParaRPr kumimoji="1" lang="en-US" altLang="zh-CN"/>
              </a:p>
              <a:p>
                <a:pPr marL="0" indent="0">
                  <a:buNone/>
                </a:pPr>
                <a:r>
                  <a:rPr kumimoji="1" lang="en-US" altLang="zh-CN" b="1"/>
                  <a:t>Evaluation Metrics</a:t>
                </a:r>
                <a:r>
                  <a:rPr kumimoji="1" lang="en-US" altLang="zh-CN"/>
                  <a:t>: </a:t>
                </a:r>
              </a:p>
              <a:p>
                <a:pPr marL="0" indent="0">
                  <a:buNone/>
                </a:pPr>
                <a:r>
                  <a:rPr kumimoji="1" lang="en-US" altLang="zh-CN" sz="2000"/>
                  <a:t>	 - Model utility: </a:t>
                </a:r>
              </a:p>
              <a:p>
                <a:pPr marL="0" indent="0">
                  <a:buNone/>
                </a:pPr>
                <a:r>
                  <a:rPr kumimoji="1" lang="en-US" altLang="zh-CN" sz="2000"/>
                  <a:t>		Node classification accuracy (ACC);</a:t>
                </a:r>
              </a:p>
              <a:p>
                <a:pPr marL="0" indent="0">
                  <a:buNone/>
                </a:pPr>
                <a:r>
                  <a:rPr kumimoji="1" lang="en-US" altLang="zh-CN" sz="2000"/>
                  <a:t>		A</a:t>
                </a:r>
                <a:r>
                  <a:rPr lang="en-US" altLang="zh-CN" sz="2000"/>
                  <a:t>rea under receiver operating characteristic curve (</a:t>
                </a:r>
                <a:r>
                  <a:rPr kumimoji="1" lang="en-US" altLang="zh-CN" sz="2000"/>
                  <a:t>AUC</a:t>
                </a:r>
                <a:r>
                  <a:rPr lang="en-US" altLang="zh-CN" sz="2000"/>
                  <a:t>);</a:t>
                </a:r>
              </a:p>
              <a:p>
                <a:pPr marL="0" indent="0">
                  <a:buNone/>
                </a:pPr>
                <a:r>
                  <a:rPr lang="en-US" altLang="zh-CN" sz="2000"/>
                  <a:t>	 - Individual fairness: NDCG@10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/>
                  <a:t> (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altLang="zh-CN" sz="2000"/>
                  <a:t>) for ranking  	 	    similarity evaluation;</a:t>
                </a:r>
              </a:p>
              <a:p>
                <a:pPr marL="0" indent="0">
                  <a:buNone/>
                </a:pPr>
                <a:endParaRPr kumimoji="1" lang="en-US" altLang="zh-CN" b="1"/>
              </a:p>
            </p:txBody>
          </p:sp>
        </mc:Choice>
        <mc:Fallback xmlns="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FDCE7252-D24C-4B47-B7C2-797D01A05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80" y="1123306"/>
                <a:ext cx="8884920" cy="5277494"/>
              </a:xfrm>
              <a:blipFill>
                <a:blip r:embed="rId4"/>
                <a:stretch>
                  <a:fillRect l="-892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171579B-FE71-6D49-B52E-9765AE0DBB14}"/>
              </a:ext>
            </a:extLst>
          </p:cNvPr>
          <p:cNvSpPr/>
          <p:nvPr/>
        </p:nvSpPr>
        <p:spPr>
          <a:xfrm>
            <a:off x="1489974" y="5450972"/>
            <a:ext cx="457200" cy="457200"/>
          </a:xfrm>
          <a:prstGeom prst="rect">
            <a:avLst/>
          </a:prstGeom>
          <a:solidFill>
            <a:srgbClr val="81C884"/>
          </a:solidFill>
          <a:ln>
            <a:solidFill>
              <a:srgbClr val="A6A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3</a:t>
            </a:r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801D2D-7470-C344-8866-8651FD3C4814}"/>
              </a:ext>
            </a:extLst>
          </p:cNvPr>
          <p:cNvSpPr/>
          <p:nvPr/>
        </p:nvSpPr>
        <p:spPr>
          <a:xfrm>
            <a:off x="2135230" y="5450972"/>
            <a:ext cx="457200" cy="457200"/>
          </a:xfrm>
          <a:prstGeom prst="rect">
            <a:avLst/>
          </a:prstGeom>
          <a:solidFill>
            <a:srgbClr val="81C884"/>
          </a:solidFill>
          <a:ln>
            <a:solidFill>
              <a:srgbClr val="A6A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3</a:t>
            </a:r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15B90B-DFEB-FA47-B5EB-BFB45BAECA0E}"/>
              </a:ext>
            </a:extLst>
          </p:cNvPr>
          <p:cNvSpPr/>
          <p:nvPr/>
        </p:nvSpPr>
        <p:spPr>
          <a:xfrm>
            <a:off x="2780486" y="5450972"/>
            <a:ext cx="457200" cy="457200"/>
          </a:xfrm>
          <a:prstGeom prst="rect">
            <a:avLst/>
          </a:prstGeom>
          <a:solidFill>
            <a:srgbClr val="C8E6C9"/>
          </a:solidFill>
          <a:ln>
            <a:solidFill>
              <a:srgbClr val="A6A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2</a:t>
            </a:r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3B969D-584B-1941-9702-E964BF2FD53B}"/>
              </a:ext>
            </a:extLst>
          </p:cNvPr>
          <p:cNvSpPr/>
          <p:nvPr/>
        </p:nvSpPr>
        <p:spPr>
          <a:xfrm>
            <a:off x="3425742" y="5450972"/>
            <a:ext cx="457200" cy="457200"/>
          </a:xfrm>
          <a:prstGeom prst="rect">
            <a:avLst/>
          </a:prstGeom>
          <a:solidFill>
            <a:srgbClr val="B6C2B7"/>
          </a:solidFill>
          <a:ln>
            <a:solidFill>
              <a:srgbClr val="A6A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0EA0AB-2ACD-554D-8AAC-F4B849A6646C}"/>
              </a:ext>
            </a:extLst>
          </p:cNvPr>
          <p:cNvSpPr/>
          <p:nvPr/>
        </p:nvSpPr>
        <p:spPr>
          <a:xfrm>
            <a:off x="4070998" y="5450972"/>
            <a:ext cx="457200" cy="457200"/>
          </a:xfrm>
          <a:prstGeom prst="rect">
            <a:avLst/>
          </a:prstGeom>
          <a:solidFill>
            <a:srgbClr val="BEBEBE"/>
          </a:solidFill>
          <a:ln>
            <a:solidFill>
              <a:srgbClr val="A6A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0</a:t>
            </a: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F03D6F-B329-7E49-9266-188DF28DBB82}"/>
              </a:ext>
            </a:extLst>
          </p:cNvPr>
          <p:cNvSpPr txBox="1"/>
          <p:nvPr/>
        </p:nvSpPr>
        <p:spPr>
          <a:xfrm>
            <a:off x="1589573" y="5957940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1          2          3          4          5</a:t>
            </a:r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7427ED-A3A0-904D-B4D7-F0E819DDBCA0}"/>
              </a:ext>
            </a:extLst>
          </p:cNvPr>
          <p:cNvSpPr txBox="1"/>
          <p:nvPr/>
        </p:nvSpPr>
        <p:spPr>
          <a:xfrm>
            <a:off x="5732337" y="5948943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1          2          3          4          5</a:t>
            </a:r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C176C1-77CF-724C-BA55-B3A1D815E56B}"/>
              </a:ext>
            </a:extLst>
          </p:cNvPr>
          <p:cNvSpPr txBox="1"/>
          <p:nvPr/>
        </p:nvSpPr>
        <p:spPr>
          <a:xfrm>
            <a:off x="284480" y="5494906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>
                <a:solidFill>
                  <a:srgbClr val="81C884"/>
                </a:solidFill>
                <a:latin typeface="Georgia" panose="02040502050405020303" pitchFamily="18" charset="0"/>
              </a:rPr>
              <a:t>Similarity</a:t>
            </a:r>
            <a:endParaRPr kumimoji="1" lang="zh-CN" altLang="en-US" sz="1600">
              <a:solidFill>
                <a:srgbClr val="81C884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B46E24-982B-3F47-B732-C1EC5F618122}"/>
              </a:ext>
            </a:extLst>
          </p:cNvPr>
          <p:cNvSpPr txBox="1"/>
          <p:nvPr/>
        </p:nvSpPr>
        <p:spPr>
          <a:xfrm>
            <a:off x="358806" y="5938079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>
                <a:latin typeface="Georgia" panose="02040502050405020303" pitchFamily="18" charset="0"/>
              </a:rPr>
              <a:t>Position</a:t>
            </a:r>
            <a:endParaRPr kumimoji="1" lang="zh-CN" altLang="en-US" sz="1600">
              <a:latin typeface="Georgia" panose="02040502050405020303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7A2C2E-E6BA-F64C-B68A-6EEDD6BD5B1C}"/>
              </a:ext>
            </a:extLst>
          </p:cNvPr>
          <p:cNvSpPr/>
          <p:nvPr/>
        </p:nvSpPr>
        <p:spPr>
          <a:xfrm>
            <a:off x="5632738" y="5454771"/>
            <a:ext cx="457200" cy="457200"/>
          </a:xfrm>
          <a:prstGeom prst="rect">
            <a:avLst/>
          </a:prstGeom>
          <a:solidFill>
            <a:srgbClr val="81C884"/>
          </a:solidFill>
          <a:ln>
            <a:solidFill>
              <a:srgbClr val="A6A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3</a:t>
            </a:r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6024E77-3D9F-814D-9016-CA6A40BDB25C}"/>
              </a:ext>
            </a:extLst>
          </p:cNvPr>
          <p:cNvSpPr/>
          <p:nvPr/>
        </p:nvSpPr>
        <p:spPr>
          <a:xfrm>
            <a:off x="7574130" y="5450365"/>
            <a:ext cx="457200" cy="457200"/>
          </a:xfrm>
          <a:prstGeom prst="rect">
            <a:avLst/>
          </a:prstGeom>
          <a:solidFill>
            <a:srgbClr val="81C884"/>
          </a:solidFill>
          <a:ln>
            <a:solidFill>
              <a:srgbClr val="A6A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3</a:t>
            </a:r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4F129CA-8305-2B4B-843C-024DBBE12679}"/>
              </a:ext>
            </a:extLst>
          </p:cNvPr>
          <p:cNvSpPr/>
          <p:nvPr/>
        </p:nvSpPr>
        <p:spPr>
          <a:xfrm>
            <a:off x="6923250" y="5454771"/>
            <a:ext cx="457200" cy="457200"/>
          </a:xfrm>
          <a:prstGeom prst="rect">
            <a:avLst/>
          </a:prstGeom>
          <a:solidFill>
            <a:srgbClr val="C8E6C9"/>
          </a:solidFill>
          <a:ln>
            <a:solidFill>
              <a:srgbClr val="A6A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2</a:t>
            </a:r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9613712-45DC-B640-B76D-C1AC89D9F332}"/>
              </a:ext>
            </a:extLst>
          </p:cNvPr>
          <p:cNvSpPr/>
          <p:nvPr/>
        </p:nvSpPr>
        <p:spPr>
          <a:xfrm>
            <a:off x="6283618" y="5450972"/>
            <a:ext cx="457200" cy="457200"/>
          </a:xfrm>
          <a:prstGeom prst="rect">
            <a:avLst/>
          </a:prstGeom>
          <a:solidFill>
            <a:srgbClr val="B6C2B7"/>
          </a:solidFill>
          <a:ln>
            <a:solidFill>
              <a:srgbClr val="A6A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F8EAC19-8578-5041-B56C-1B6D3F12C982}"/>
              </a:ext>
            </a:extLst>
          </p:cNvPr>
          <p:cNvSpPr/>
          <p:nvPr/>
        </p:nvSpPr>
        <p:spPr>
          <a:xfrm>
            <a:off x="8213762" y="5454771"/>
            <a:ext cx="457200" cy="457200"/>
          </a:xfrm>
          <a:prstGeom prst="rect">
            <a:avLst/>
          </a:prstGeom>
          <a:solidFill>
            <a:srgbClr val="BEBEBE"/>
          </a:solidFill>
          <a:ln>
            <a:solidFill>
              <a:srgbClr val="A6A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0</a:t>
            </a:r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3F1E357-B8B2-5D4C-A58C-7C138DF099CC}"/>
              </a:ext>
            </a:extLst>
          </p:cNvPr>
          <p:cNvSpPr txBox="1"/>
          <p:nvPr/>
        </p:nvSpPr>
        <p:spPr>
          <a:xfrm>
            <a:off x="4605577" y="5341017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Georgia" panose="02040502050405020303" pitchFamily="18" charset="0"/>
              </a:rPr>
              <a:t>NDCG@5</a:t>
            </a:r>
            <a:endParaRPr kumimoji="1" lang="zh-CN" altLang="en-US" sz="1400">
              <a:latin typeface="Georgia" panose="02040502050405020303" pitchFamily="18" charset="0"/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D158F5B-30DB-584A-949A-C2DA6C2DB0D9}"/>
              </a:ext>
            </a:extLst>
          </p:cNvPr>
          <p:cNvCxnSpPr/>
          <p:nvPr/>
        </p:nvCxnSpPr>
        <p:spPr>
          <a:xfrm>
            <a:off x="4659003" y="5689860"/>
            <a:ext cx="83820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24B09969-D5A0-C747-8B23-C0CBDF52D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0B0B42C-4F81-3447-882E-DEB0D53F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A59C83DF-AF6B-7E4C-93D1-8F96DFD6C44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EC4A038-68B8-F547-A5D7-8F0BA8C73805}"/>
              </a:ext>
            </a:extLst>
          </p:cNvPr>
          <p:cNvSpPr txBox="1"/>
          <p:nvPr/>
        </p:nvSpPr>
        <p:spPr>
          <a:xfrm>
            <a:off x="8800873" y="6525725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43</a:t>
            </a:r>
          </a:p>
        </p:txBody>
      </p:sp>
      <p:pic>
        <p:nvPicPr>
          <p:cNvPr id="40" name="图片 39" descr="图表, 折线图&#10;&#10;描述已自动生成">
            <a:extLst>
              <a:ext uri="{FF2B5EF4-FFF2-40B4-BE49-F238E27FC236}">
                <a16:creationId xmlns:a16="http://schemas.microsoft.com/office/drawing/2014/main" id="{3874B877-C652-A24E-8949-6E10056E5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61" y="2209800"/>
            <a:ext cx="2157938" cy="161753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26147AE-A2C7-F241-8B97-E2C1956A383F}"/>
              </a:ext>
            </a:extLst>
          </p:cNvPr>
          <p:cNvSpPr txBox="1"/>
          <p:nvPr/>
        </p:nvSpPr>
        <p:spPr>
          <a:xfrm>
            <a:off x="5931657" y="6282434"/>
            <a:ext cx="32047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latin typeface="Georgia" panose="02040502050405020303" pitchFamily="18" charset="0"/>
              </a:rPr>
              <a:t>NDCG: Normalized Discounted Cumulative Gain</a:t>
            </a:r>
            <a:endParaRPr kumimoji="1" lang="zh-CN" altLang="en-US" sz="1100">
              <a:latin typeface="Georgia" panose="02040502050405020303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DA62991-8A7E-7646-AB58-D9E2302E3947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727887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D51A96E-99DE-0C4C-8FBD-E942FF8D5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b="1"/>
                  <a:t>RQ1: </a:t>
                </a:r>
                <a:r>
                  <a:rPr kumimoji="1" lang="en-US" altLang="zh-CN"/>
                  <a:t> How well can REDRESS </a:t>
                </a:r>
                <a:r>
                  <a:rPr kumimoji="1" lang="en-US" altLang="zh-CN">
                    <a:solidFill>
                      <a:srgbClr val="FF0000"/>
                    </a:solidFill>
                  </a:rPr>
                  <a:t>balance</a:t>
                </a:r>
                <a:r>
                  <a:rPr kumimoji="1" lang="en-US" altLang="zh-CN"/>
                  <a:t> the GNN model utility and individual fairness compared with other baselines?</a:t>
                </a:r>
              </a:p>
              <a:p>
                <a:endParaRPr kumimoji="1" lang="en-US" altLang="zh-CN"/>
              </a:p>
              <a:p>
                <a:r>
                  <a:rPr kumimoji="1" lang="en-US" altLang="zh-CN" b="1"/>
                  <a:t>RQ2:  </a:t>
                </a:r>
                <a:r>
                  <a:rPr kumimoji="1" lang="en-US" altLang="zh-CN"/>
                  <a:t>How will the individual fairness promotion </a:t>
                </a:r>
                <a:r>
                  <a:rPr kumimoji="1" lang="en-US" altLang="zh-CN">
                    <a:solidFill>
                      <a:srgbClr val="FF0000"/>
                    </a:solidFill>
                  </a:rPr>
                  <a:t>hyperparameter</a:t>
                </a:r>
                <a:r>
                  <a:rPr kumimoji="1" lang="en-US" altLang="zh-CN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CN" altLang="en-US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/>
                  <a:t>affect the performance of REDRESS?</a:t>
                </a:r>
              </a:p>
              <a:p>
                <a:endParaRPr kumimoji="1" lang="en-US" altLang="zh-CN"/>
              </a:p>
              <a:p>
                <a:r>
                  <a:rPr kumimoji="1" lang="en-US" altLang="zh-CN" b="1"/>
                  <a:t>RQ3:  </a:t>
                </a:r>
                <a:r>
                  <a:rPr kumimoji="1" lang="en-US" altLang="zh-CN"/>
                  <a:t>How will the choice of </a:t>
                </a:r>
                <a:r>
                  <a:rPr kumimoji="1" lang="en-US" altLang="zh-CN">
                    <a:solidFill>
                      <a:srgbClr val="FF0000"/>
                    </a:solidFill>
                  </a:rPr>
                  <a:t>parameter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/>
                  <a:t>affect the performance of REDRESS?</a:t>
                </a: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D51A96E-99DE-0C4C-8FBD-E942FF8D5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15" t="-802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6A74EA5C-4559-A94F-B771-52F3914B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BA8BA8-D25C-7E4B-90F1-FBA1EB86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32E7A9F-B1D6-4747-BDD6-C2E536755969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E3614AF-9C20-7149-8B1F-D2CD2166F3F2}"/>
              </a:ext>
            </a:extLst>
          </p:cNvPr>
          <p:cNvSpPr txBox="1"/>
          <p:nvPr/>
        </p:nvSpPr>
        <p:spPr>
          <a:xfrm>
            <a:off x="8800873" y="6525725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44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A5F254-9935-0C44-AC4C-4302DC553FDE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754796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Results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11B648-6ADA-A942-B363-606EB4AA8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061"/>
          <a:stretch/>
        </p:blipFill>
        <p:spPr>
          <a:xfrm>
            <a:off x="307632" y="4223679"/>
            <a:ext cx="8577288" cy="1922846"/>
          </a:xfrm>
          <a:prstGeom prst="rect">
            <a:avLst/>
          </a:prstGeom>
        </p:spPr>
      </p:pic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2B616E7B-762D-394C-ACE4-415823E8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123307"/>
            <a:ext cx="8610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/>
              <a:t>RQ1: </a:t>
            </a:r>
            <a:r>
              <a:rPr kumimoji="1" lang="en-US" altLang="zh-CN"/>
              <a:t> How well can REDRESS balance the GNN model utility and individual fairness compared with other baselines?</a:t>
            </a:r>
          </a:p>
          <a:p>
            <a:pPr marL="0" indent="0">
              <a:buNone/>
            </a:pPr>
            <a:r>
              <a:rPr kumimoji="1" lang="en-US" altLang="zh-CN" sz="1800"/>
              <a:t>	</a:t>
            </a:r>
            <a:r>
              <a:rPr kumimoji="1" lang="en-US" altLang="zh-CN" sz="2000"/>
              <a:t>- Take performance on ACM as an example.</a:t>
            </a:r>
          </a:p>
          <a:p>
            <a:pPr marL="0" indent="0">
              <a:buNone/>
            </a:pP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542E80-DF6A-374B-B271-B5F535077AF9}"/>
              </a:ext>
            </a:extLst>
          </p:cNvPr>
          <p:cNvSpPr txBox="1"/>
          <p:nvPr/>
        </p:nvSpPr>
        <p:spPr>
          <a:xfrm>
            <a:off x="2667000" y="3945000"/>
            <a:ext cx="348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Georgia" panose="02040502050405020303" pitchFamily="18" charset="0"/>
              </a:rPr>
              <a:t>Table 2: </a:t>
            </a:r>
            <a:r>
              <a:rPr lang="en-US" altLang="zh-CN" sz="1200" b="1">
                <a:latin typeface="Georgia" panose="02040502050405020303" pitchFamily="18" charset="0"/>
              </a:rPr>
              <a:t>Node classification </a:t>
            </a:r>
            <a:r>
              <a:rPr lang="en-US" altLang="zh-CN" sz="1200">
                <a:latin typeface="Georgia" panose="02040502050405020303" pitchFamily="18" charset="0"/>
              </a:rPr>
              <a:t>results on ACM.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61E137-7E29-8C47-84AE-AD012AFB3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5D27605-8939-F044-9A6C-0718CCA7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178FEEA-5B78-2041-8215-D39A0C1F2786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7BA49B-266D-9C42-AA1B-042D9B8FEBDA}"/>
              </a:ext>
            </a:extLst>
          </p:cNvPr>
          <p:cNvSpPr txBox="1"/>
          <p:nvPr/>
        </p:nvSpPr>
        <p:spPr>
          <a:xfrm>
            <a:off x="8800873" y="6525725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45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339979-79CD-504C-8EBC-9FF14A4AE72D}"/>
              </a:ext>
            </a:extLst>
          </p:cNvPr>
          <p:cNvSpPr/>
          <p:nvPr/>
        </p:nvSpPr>
        <p:spPr>
          <a:xfrm>
            <a:off x="2667000" y="5161097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6B0657-1C00-D443-9AAD-23D84AEC7837}"/>
              </a:ext>
            </a:extLst>
          </p:cNvPr>
          <p:cNvSpPr/>
          <p:nvPr/>
        </p:nvSpPr>
        <p:spPr>
          <a:xfrm>
            <a:off x="2667000" y="5930432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右弧形箭头 3">
            <a:extLst>
              <a:ext uri="{FF2B5EF4-FFF2-40B4-BE49-F238E27FC236}">
                <a16:creationId xmlns:a16="http://schemas.microsoft.com/office/drawing/2014/main" id="{A348BDE0-7D9D-754E-92B6-42D047E45D6F}"/>
              </a:ext>
            </a:extLst>
          </p:cNvPr>
          <p:cNvSpPr/>
          <p:nvPr/>
        </p:nvSpPr>
        <p:spPr>
          <a:xfrm>
            <a:off x="2286000" y="4705310"/>
            <a:ext cx="381000" cy="679535"/>
          </a:xfrm>
          <a:prstGeom prst="curvedRightArrow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>
            <a:extLst>
              <a:ext uri="{FF2B5EF4-FFF2-40B4-BE49-F238E27FC236}">
                <a16:creationId xmlns:a16="http://schemas.microsoft.com/office/drawing/2014/main" id="{1F44CE29-3609-544A-AA03-23A7D0A9EBDB}"/>
              </a:ext>
            </a:extLst>
          </p:cNvPr>
          <p:cNvSpPr/>
          <p:nvPr/>
        </p:nvSpPr>
        <p:spPr>
          <a:xfrm>
            <a:off x="2261724" y="5638800"/>
            <a:ext cx="381000" cy="511553"/>
          </a:xfrm>
          <a:prstGeom prst="curvedRightArrow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A0C4D6C-FB4C-4342-BC55-094C05B4CE23}"/>
              </a:ext>
            </a:extLst>
          </p:cNvPr>
          <p:cNvSpPr/>
          <p:nvPr/>
        </p:nvSpPr>
        <p:spPr>
          <a:xfrm>
            <a:off x="2667000" y="4645119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01800E7-F75F-584B-B16B-DCF90970A439}"/>
              </a:ext>
            </a:extLst>
          </p:cNvPr>
          <p:cNvSpPr/>
          <p:nvPr/>
        </p:nvSpPr>
        <p:spPr>
          <a:xfrm>
            <a:off x="2661774" y="5567760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FF56CE-8EC5-E54C-827A-251A87516615}"/>
              </a:ext>
            </a:extLst>
          </p:cNvPr>
          <p:cNvSpPr/>
          <p:nvPr/>
        </p:nvSpPr>
        <p:spPr>
          <a:xfrm>
            <a:off x="5825003" y="5180648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562E218-2EC6-1044-8D00-33B472EA1292}"/>
              </a:ext>
            </a:extLst>
          </p:cNvPr>
          <p:cNvSpPr/>
          <p:nvPr/>
        </p:nvSpPr>
        <p:spPr>
          <a:xfrm>
            <a:off x="5825003" y="5949983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弧形箭头 30">
            <a:extLst>
              <a:ext uri="{FF2B5EF4-FFF2-40B4-BE49-F238E27FC236}">
                <a16:creationId xmlns:a16="http://schemas.microsoft.com/office/drawing/2014/main" id="{CCADF2DA-231C-054B-967B-85A5E277C0D0}"/>
              </a:ext>
            </a:extLst>
          </p:cNvPr>
          <p:cNvSpPr/>
          <p:nvPr/>
        </p:nvSpPr>
        <p:spPr>
          <a:xfrm>
            <a:off x="5444003" y="4724861"/>
            <a:ext cx="381000" cy="679535"/>
          </a:xfrm>
          <a:prstGeom prst="curvedRightArrow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2" name="右弧形箭头 31">
            <a:extLst>
              <a:ext uri="{FF2B5EF4-FFF2-40B4-BE49-F238E27FC236}">
                <a16:creationId xmlns:a16="http://schemas.microsoft.com/office/drawing/2014/main" id="{CAB6C56D-DE63-4646-B1AF-7A8949A2142B}"/>
              </a:ext>
            </a:extLst>
          </p:cNvPr>
          <p:cNvSpPr/>
          <p:nvPr/>
        </p:nvSpPr>
        <p:spPr>
          <a:xfrm>
            <a:off x="5446321" y="5474645"/>
            <a:ext cx="381000" cy="695259"/>
          </a:xfrm>
          <a:prstGeom prst="curvedRightArrow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8405764-3684-1349-9ACB-0E78B9004750}"/>
              </a:ext>
            </a:extLst>
          </p:cNvPr>
          <p:cNvSpPr/>
          <p:nvPr/>
        </p:nvSpPr>
        <p:spPr>
          <a:xfrm>
            <a:off x="5825003" y="4664670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307B667-3D14-BE4B-9EE2-8B648824AEFE}"/>
              </a:ext>
            </a:extLst>
          </p:cNvPr>
          <p:cNvSpPr/>
          <p:nvPr/>
        </p:nvSpPr>
        <p:spPr>
          <a:xfrm>
            <a:off x="5826127" y="5416233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云形 5">
            <a:extLst>
              <a:ext uri="{FF2B5EF4-FFF2-40B4-BE49-F238E27FC236}">
                <a16:creationId xmlns:a16="http://schemas.microsoft.com/office/drawing/2014/main" id="{AB93CDF3-08AA-5849-BE35-2227BFF81BCD}"/>
              </a:ext>
            </a:extLst>
          </p:cNvPr>
          <p:cNvSpPr/>
          <p:nvPr/>
        </p:nvSpPr>
        <p:spPr>
          <a:xfrm>
            <a:off x="3733800" y="2299101"/>
            <a:ext cx="4935155" cy="1662775"/>
          </a:xfrm>
          <a:prstGeom prst="cloud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上箭头 6">
            <a:extLst>
              <a:ext uri="{FF2B5EF4-FFF2-40B4-BE49-F238E27FC236}">
                <a16:creationId xmlns:a16="http://schemas.microsoft.com/office/drawing/2014/main" id="{CDABEB53-5625-7849-B0E6-FC212146CA70}"/>
              </a:ext>
            </a:extLst>
          </p:cNvPr>
          <p:cNvSpPr/>
          <p:nvPr/>
        </p:nvSpPr>
        <p:spPr>
          <a:xfrm>
            <a:off x="6872753" y="3841337"/>
            <a:ext cx="304800" cy="381000"/>
          </a:xfrm>
          <a:prstGeom prst="upArrow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09BA17-09DE-AE48-B7E3-305BD1200D31}"/>
              </a:ext>
            </a:extLst>
          </p:cNvPr>
          <p:cNvSpPr txBox="1"/>
          <p:nvPr/>
        </p:nvSpPr>
        <p:spPr>
          <a:xfrm>
            <a:off x="4323381" y="2667416"/>
            <a:ext cx="454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Our model achieves </a:t>
            </a:r>
            <a:r>
              <a:rPr kumimoji="1" lang="en-US" altLang="zh-CN" b="1">
                <a:latin typeface="Georgia" panose="02040502050405020303" pitchFamily="18" charset="0"/>
              </a:rPr>
              <a:t>comparable </a:t>
            </a:r>
            <a:r>
              <a:rPr kumimoji="1" lang="en-US" altLang="zh-CN">
                <a:latin typeface="Georgia" panose="02040502050405020303" pitchFamily="18" charset="0"/>
              </a:rPr>
              <a:t>performance on model utility compared with the best ones.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1145AFD-D452-2349-8AE0-89DC3AA1592D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41492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Results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11B648-6ADA-A942-B363-606EB4AA8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061"/>
          <a:stretch/>
        </p:blipFill>
        <p:spPr>
          <a:xfrm>
            <a:off x="307632" y="4223679"/>
            <a:ext cx="8577288" cy="1922846"/>
          </a:xfrm>
          <a:prstGeom prst="rect">
            <a:avLst/>
          </a:prstGeom>
        </p:spPr>
      </p:pic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2B616E7B-762D-394C-ACE4-415823E8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123307"/>
            <a:ext cx="8610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/>
              <a:t>RQ1: </a:t>
            </a:r>
            <a:r>
              <a:rPr kumimoji="1" lang="en-US" altLang="zh-CN"/>
              <a:t> How well can REDRESS balance the GNN model utility and individual fairness compared with other baselines?</a:t>
            </a:r>
          </a:p>
          <a:p>
            <a:pPr marL="0" indent="0">
              <a:buNone/>
            </a:pPr>
            <a:r>
              <a:rPr kumimoji="1" lang="en-US" altLang="zh-CN" sz="2000"/>
              <a:t>	- Take performance on ACM as an example.</a:t>
            </a:r>
          </a:p>
          <a:p>
            <a:pPr marL="0" indent="0">
              <a:buNone/>
            </a:pP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542E80-DF6A-374B-B271-B5F535077AF9}"/>
              </a:ext>
            </a:extLst>
          </p:cNvPr>
          <p:cNvSpPr txBox="1"/>
          <p:nvPr/>
        </p:nvSpPr>
        <p:spPr>
          <a:xfrm>
            <a:off x="2667000" y="3945000"/>
            <a:ext cx="348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Georgia" panose="02040502050405020303" pitchFamily="18" charset="0"/>
              </a:rPr>
              <a:t>Table 2: </a:t>
            </a:r>
            <a:r>
              <a:rPr lang="en-US" altLang="zh-CN" sz="1200" b="1">
                <a:latin typeface="Georgia" panose="02040502050405020303" pitchFamily="18" charset="0"/>
              </a:rPr>
              <a:t>Node classification </a:t>
            </a:r>
            <a:r>
              <a:rPr lang="en-US" altLang="zh-CN" sz="1200">
                <a:latin typeface="Georgia" panose="02040502050405020303" pitchFamily="18" charset="0"/>
              </a:rPr>
              <a:t>results on ACM.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61E137-7E29-8C47-84AE-AD012AFB3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5D27605-8939-F044-9A6C-0718CCA7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178FEEA-5B78-2041-8215-D39A0C1F2786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7BA49B-266D-9C42-AA1B-042D9B8FEBDA}"/>
              </a:ext>
            </a:extLst>
          </p:cNvPr>
          <p:cNvSpPr txBox="1"/>
          <p:nvPr/>
        </p:nvSpPr>
        <p:spPr>
          <a:xfrm>
            <a:off x="8800873" y="6525725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46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339979-79CD-504C-8EBC-9FF14A4AE72D}"/>
              </a:ext>
            </a:extLst>
          </p:cNvPr>
          <p:cNvSpPr/>
          <p:nvPr/>
        </p:nvSpPr>
        <p:spPr>
          <a:xfrm>
            <a:off x="4150802" y="5173621"/>
            <a:ext cx="1352550" cy="227958"/>
          </a:xfrm>
          <a:prstGeom prst="rect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6B0657-1C00-D443-9AAD-23D84AEC7837}"/>
              </a:ext>
            </a:extLst>
          </p:cNvPr>
          <p:cNvSpPr/>
          <p:nvPr/>
        </p:nvSpPr>
        <p:spPr>
          <a:xfrm>
            <a:off x="4150802" y="5942956"/>
            <a:ext cx="1352550" cy="227958"/>
          </a:xfrm>
          <a:prstGeom prst="rect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FF56CE-8EC5-E54C-827A-251A87516615}"/>
              </a:ext>
            </a:extLst>
          </p:cNvPr>
          <p:cNvSpPr/>
          <p:nvPr/>
        </p:nvSpPr>
        <p:spPr>
          <a:xfrm>
            <a:off x="7333688" y="5150444"/>
            <a:ext cx="1352550" cy="227958"/>
          </a:xfrm>
          <a:prstGeom prst="rect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562E218-2EC6-1044-8D00-33B472EA1292}"/>
              </a:ext>
            </a:extLst>
          </p:cNvPr>
          <p:cNvSpPr/>
          <p:nvPr/>
        </p:nvSpPr>
        <p:spPr>
          <a:xfrm>
            <a:off x="7333688" y="5919779"/>
            <a:ext cx="1352550" cy="227958"/>
          </a:xfrm>
          <a:prstGeom prst="rect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云形 5">
            <a:extLst>
              <a:ext uri="{FF2B5EF4-FFF2-40B4-BE49-F238E27FC236}">
                <a16:creationId xmlns:a16="http://schemas.microsoft.com/office/drawing/2014/main" id="{AB93CDF3-08AA-5849-BE35-2227BFF81BCD}"/>
              </a:ext>
            </a:extLst>
          </p:cNvPr>
          <p:cNvSpPr/>
          <p:nvPr/>
        </p:nvSpPr>
        <p:spPr>
          <a:xfrm>
            <a:off x="3733800" y="2299101"/>
            <a:ext cx="4935155" cy="1662775"/>
          </a:xfrm>
          <a:prstGeom prst="cloud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上箭头 6">
            <a:extLst>
              <a:ext uri="{FF2B5EF4-FFF2-40B4-BE49-F238E27FC236}">
                <a16:creationId xmlns:a16="http://schemas.microsoft.com/office/drawing/2014/main" id="{CDABEB53-5625-7849-B0E6-FC212146CA70}"/>
              </a:ext>
            </a:extLst>
          </p:cNvPr>
          <p:cNvSpPr/>
          <p:nvPr/>
        </p:nvSpPr>
        <p:spPr>
          <a:xfrm>
            <a:off x="6872753" y="3841337"/>
            <a:ext cx="304800" cy="381000"/>
          </a:xfrm>
          <a:prstGeom prst="upArrow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09BA17-09DE-AE48-B7E3-305BD1200D31}"/>
              </a:ext>
            </a:extLst>
          </p:cNvPr>
          <p:cNvSpPr txBox="1"/>
          <p:nvPr/>
        </p:nvSpPr>
        <p:spPr>
          <a:xfrm>
            <a:off x="4223018" y="2802071"/>
            <a:ext cx="4546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Our model achieves </a:t>
            </a:r>
            <a:r>
              <a:rPr kumimoji="1" lang="en-US" altLang="zh-CN" b="1">
                <a:latin typeface="Georgia" panose="02040502050405020303" pitchFamily="18" charset="0"/>
              </a:rPr>
              <a:t>best</a:t>
            </a:r>
            <a:r>
              <a:rPr kumimoji="1" lang="en-US" altLang="zh-CN">
                <a:latin typeface="Georgia" panose="02040502050405020303" pitchFamily="18" charset="0"/>
              </a:rPr>
              <a:t> performance on individual fairness.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B770E1-8704-CD49-8396-37176C65EA56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411862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D24A59FC-09D1-1E42-9165-DFBD4CC86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87"/>
          <a:stretch/>
        </p:blipFill>
        <p:spPr>
          <a:xfrm>
            <a:off x="196623" y="4275222"/>
            <a:ext cx="8610600" cy="1922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Results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2B616E7B-762D-394C-ACE4-415823E8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123307"/>
            <a:ext cx="8610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/>
              <a:t>RQ1: </a:t>
            </a:r>
            <a:r>
              <a:rPr kumimoji="1" lang="en-US" altLang="zh-CN"/>
              <a:t> How well can REDRESS balance the GNN model utility and individual fairness compared with other baselines?</a:t>
            </a:r>
          </a:p>
          <a:p>
            <a:pPr marL="0" indent="0">
              <a:buNone/>
            </a:pPr>
            <a:r>
              <a:rPr kumimoji="1" lang="en-US" altLang="zh-CN" sz="2400"/>
              <a:t>	</a:t>
            </a:r>
            <a:r>
              <a:rPr kumimoji="1" lang="en-US" altLang="zh-CN" sz="2000"/>
              <a:t>- Similar conclusion in link prediction (on Blog as an example).</a:t>
            </a:r>
          </a:p>
          <a:p>
            <a:pPr marL="0" indent="0">
              <a:buNone/>
            </a:pP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542E80-DF6A-374B-B271-B5F535077AF9}"/>
              </a:ext>
            </a:extLst>
          </p:cNvPr>
          <p:cNvSpPr txBox="1"/>
          <p:nvPr/>
        </p:nvSpPr>
        <p:spPr>
          <a:xfrm>
            <a:off x="2667000" y="3976675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Georgia" panose="02040502050405020303" pitchFamily="18" charset="0"/>
              </a:rPr>
              <a:t>Table 2: </a:t>
            </a:r>
            <a:r>
              <a:rPr lang="en-US" altLang="zh-CN" sz="1200" b="1">
                <a:latin typeface="Georgia" panose="02040502050405020303" pitchFamily="18" charset="0"/>
              </a:rPr>
              <a:t>Link prediction </a:t>
            </a:r>
            <a:r>
              <a:rPr lang="en-US" altLang="zh-CN" sz="1200">
                <a:latin typeface="Georgia" panose="02040502050405020303" pitchFamily="18" charset="0"/>
              </a:rPr>
              <a:t>results on </a:t>
            </a:r>
            <a:r>
              <a:rPr lang="en-US" altLang="zh-CN" sz="1200" err="1">
                <a:latin typeface="Georgia" panose="02040502050405020303" pitchFamily="18" charset="0"/>
              </a:rPr>
              <a:t>BlogCatalog</a:t>
            </a:r>
            <a:r>
              <a:rPr lang="en-US" altLang="zh-CN" sz="1200">
                <a:latin typeface="Georgia" panose="02040502050405020303" pitchFamily="18" charset="0"/>
              </a:rPr>
              <a:t> (Blog).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61E137-7E29-8C47-84AE-AD012AFB3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5D27605-8939-F044-9A6C-0718CCA78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178FEEA-5B78-2041-8215-D39A0C1F2786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7BA49B-266D-9C42-AA1B-042D9B8FEBDA}"/>
              </a:ext>
            </a:extLst>
          </p:cNvPr>
          <p:cNvSpPr txBox="1"/>
          <p:nvPr/>
        </p:nvSpPr>
        <p:spPr>
          <a:xfrm>
            <a:off x="8800873" y="6525725"/>
            <a:ext cx="431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47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339979-79CD-504C-8EBC-9FF14A4AE72D}"/>
              </a:ext>
            </a:extLst>
          </p:cNvPr>
          <p:cNvSpPr/>
          <p:nvPr/>
        </p:nvSpPr>
        <p:spPr>
          <a:xfrm>
            <a:off x="2667000" y="5161097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6B0657-1C00-D443-9AAD-23D84AEC7837}"/>
              </a:ext>
            </a:extLst>
          </p:cNvPr>
          <p:cNvSpPr/>
          <p:nvPr/>
        </p:nvSpPr>
        <p:spPr>
          <a:xfrm>
            <a:off x="2667000" y="5930432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弧形箭头 25">
            <a:extLst>
              <a:ext uri="{FF2B5EF4-FFF2-40B4-BE49-F238E27FC236}">
                <a16:creationId xmlns:a16="http://schemas.microsoft.com/office/drawing/2014/main" id="{1F44CE29-3609-544A-AA03-23A7D0A9EBDB}"/>
              </a:ext>
            </a:extLst>
          </p:cNvPr>
          <p:cNvSpPr/>
          <p:nvPr/>
        </p:nvSpPr>
        <p:spPr>
          <a:xfrm>
            <a:off x="2286000" y="5463132"/>
            <a:ext cx="381000" cy="695258"/>
          </a:xfrm>
          <a:prstGeom prst="curvedRightArrow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01800E7-F75F-584B-B16B-DCF90970A439}"/>
              </a:ext>
            </a:extLst>
          </p:cNvPr>
          <p:cNvSpPr/>
          <p:nvPr/>
        </p:nvSpPr>
        <p:spPr>
          <a:xfrm>
            <a:off x="2667000" y="5402262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FF56CE-8EC5-E54C-827A-251A87516615}"/>
              </a:ext>
            </a:extLst>
          </p:cNvPr>
          <p:cNvSpPr/>
          <p:nvPr/>
        </p:nvSpPr>
        <p:spPr>
          <a:xfrm>
            <a:off x="5825003" y="5180648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562E218-2EC6-1044-8D00-33B472EA1292}"/>
              </a:ext>
            </a:extLst>
          </p:cNvPr>
          <p:cNvSpPr/>
          <p:nvPr/>
        </p:nvSpPr>
        <p:spPr>
          <a:xfrm>
            <a:off x="5825003" y="5949983"/>
            <a:ext cx="1352550" cy="22795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云形 5">
            <a:extLst>
              <a:ext uri="{FF2B5EF4-FFF2-40B4-BE49-F238E27FC236}">
                <a16:creationId xmlns:a16="http://schemas.microsoft.com/office/drawing/2014/main" id="{AB93CDF3-08AA-5849-BE35-2227BFF81BCD}"/>
              </a:ext>
            </a:extLst>
          </p:cNvPr>
          <p:cNvSpPr/>
          <p:nvPr/>
        </p:nvSpPr>
        <p:spPr>
          <a:xfrm>
            <a:off x="3733800" y="2299101"/>
            <a:ext cx="4935155" cy="1662775"/>
          </a:xfrm>
          <a:prstGeom prst="cloud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上箭头 6">
            <a:extLst>
              <a:ext uri="{FF2B5EF4-FFF2-40B4-BE49-F238E27FC236}">
                <a16:creationId xmlns:a16="http://schemas.microsoft.com/office/drawing/2014/main" id="{CDABEB53-5625-7849-B0E6-FC212146CA70}"/>
              </a:ext>
            </a:extLst>
          </p:cNvPr>
          <p:cNvSpPr/>
          <p:nvPr/>
        </p:nvSpPr>
        <p:spPr>
          <a:xfrm>
            <a:off x="6872753" y="3841337"/>
            <a:ext cx="304800" cy="381000"/>
          </a:xfrm>
          <a:prstGeom prst="upArrow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09BA17-09DE-AE48-B7E3-305BD1200D31}"/>
              </a:ext>
            </a:extLst>
          </p:cNvPr>
          <p:cNvSpPr txBox="1"/>
          <p:nvPr/>
        </p:nvSpPr>
        <p:spPr>
          <a:xfrm>
            <a:off x="4323381" y="2667416"/>
            <a:ext cx="454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Our model achieves </a:t>
            </a:r>
            <a:r>
              <a:rPr kumimoji="1" lang="en-US" altLang="zh-CN" b="1">
                <a:latin typeface="Georgia" panose="02040502050405020303" pitchFamily="18" charset="0"/>
              </a:rPr>
              <a:t>comparable </a:t>
            </a:r>
            <a:r>
              <a:rPr kumimoji="1" lang="en-US" altLang="zh-CN">
                <a:latin typeface="Georgia" panose="02040502050405020303" pitchFamily="18" charset="0"/>
              </a:rPr>
              <a:t>performance on model utility compared with the best ones.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C05FAC-9D83-764F-99FD-54AF88730D7F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652219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FF6FEF36-0537-AE4F-A64C-ADF09EF1F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87"/>
          <a:stretch/>
        </p:blipFill>
        <p:spPr>
          <a:xfrm>
            <a:off x="233680" y="4235544"/>
            <a:ext cx="8610600" cy="1922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Results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2B616E7B-762D-394C-ACE4-415823E8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123307"/>
            <a:ext cx="8610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/>
              <a:t>RQ1: </a:t>
            </a:r>
            <a:r>
              <a:rPr kumimoji="1" lang="en-US" altLang="zh-CN"/>
              <a:t> How well can REDRESS balance the GNN model utility and individual fairness compared with other baselines?</a:t>
            </a:r>
          </a:p>
          <a:p>
            <a:pPr marL="0" indent="0">
              <a:buNone/>
            </a:pPr>
            <a:r>
              <a:rPr kumimoji="1" lang="en-US" altLang="zh-CN" sz="2000"/>
              <a:t>	- Similar conclusion in link prediction (on Blog as an example).</a:t>
            </a:r>
          </a:p>
          <a:p>
            <a:pPr marL="0" indent="0">
              <a:buNone/>
            </a:pPr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61E137-7E29-8C47-84AE-AD012AFB3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5D27605-8939-F044-9A6C-0718CCA78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178FEEA-5B78-2041-8215-D39A0C1F2786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7BA49B-266D-9C42-AA1B-042D9B8FEBDA}"/>
              </a:ext>
            </a:extLst>
          </p:cNvPr>
          <p:cNvSpPr txBox="1"/>
          <p:nvPr/>
        </p:nvSpPr>
        <p:spPr>
          <a:xfrm>
            <a:off x="8800873" y="652572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48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339979-79CD-504C-8EBC-9FF14A4AE72D}"/>
              </a:ext>
            </a:extLst>
          </p:cNvPr>
          <p:cNvSpPr/>
          <p:nvPr/>
        </p:nvSpPr>
        <p:spPr>
          <a:xfrm>
            <a:off x="4150802" y="5173621"/>
            <a:ext cx="1352550" cy="227958"/>
          </a:xfrm>
          <a:prstGeom prst="rect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6B0657-1C00-D443-9AAD-23D84AEC7837}"/>
              </a:ext>
            </a:extLst>
          </p:cNvPr>
          <p:cNvSpPr/>
          <p:nvPr/>
        </p:nvSpPr>
        <p:spPr>
          <a:xfrm>
            <a:off x="4150802" y="5942956"/>
            <a:ext cx="1352550" cy="227958"/>
          </a:xfrm>
          <a:prstGeom prst="rect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FF56CE-8EC5-E54C-827A-251A87516615}"/>
              </a:ext>
            </a:extLst>
          </p:cNvPr>
          <p:cNvSpPr/>
          <p:nvPr/>
        </p:nvSpPr>
        <p:spPr>
          <a:xfrm>
            <a:off x="7333688" y="5150444"/>
            <a:ext cx="1352550" cy="227958"/>
          </a:xfrm>
          <a:prstGeom prst="rect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562E218-2EC6-1044-8D00-33B472EA1292}"/>
              </a:ext>
            </a:extLst>
          </p:cNvPr>
          <p:cNvSpPr/>
          <p:nvPr/>
        </p:nvSpPr>
        <p:spPr>
          <a:xfrm>
            <a:off x="7333688" y="5919779"/>
            <a:ext cx="1352550" cy="227958"/>
          </a:xfrm>
          <a:prstGeom prst="rect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云形 5">
            <a:extLst>
              <a:ext uri="{FF2B5EF4-FFF2-40B4-BE49-F238E27FC236}">
                <a16:creationId xmlns:a16="http://schemas.microsoft.com/office/drawing/2014/main" id="{AB93CDF3-08AA-5849-BE35-2227BFF81BCD}"/>
              </a:ext>
            </a:extLst>
          </p:cNvPr>
          <p:cNvSpPr/>
          <p:nvPr/>
        </p:nvSpPr>
        <p:spPr>
          <a:xfrm>
            <a:off x="3733800" y="2299101"/>
            <a:ext cx="4935155" cy="1662775"/>
          </a:xfrm>
          <a:prstGeom prst="cloud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上箭头 6">
            <a:extLst>
              <a:ext uri="{FF2B5EF4-FFF2-40B4-BE49-F238E27FC236}">
                <a16:creationId xmlns:a16="http://schemas.microsoft.com/office/drawing/2014/main" id="{CDABEB53-5625-7849-B0E6-FC212146CA70}"/>
              </a:ext>
            </a:extLst>
          </p:cNvPr>
          <p:cNvSpPr/>
          <p:nvPr/>
        </p:nvSpPr>
        <p:spPr>
          <a:xfrm>
            <a:off x="6872753" y="3841337"/>
            <a:ext cx="304800" cy="381000"/>
          </a:xfrm>
          <a:prstGeom prst="upArrow">
            <a:avLst/>
          </a:prstGeom>
          <a:solidFill>
            <a:srgbClr val="81C884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09BA17-09DE-AE48-B7E3-305BD1200D31}"/>
              </a:ext>
            </a:extLst>
          </p:cNvPr>
          <p:cNvSpPr txBox="1"/>
          <p:nvPr/>
        </p:nvSpPr>
        <p:spPr>
          <a:xfrm>
            <a:off x="4223018" y="2802071"/>
            <a:ext cx="4546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Our model achieves </a:t>
            </a:r>
            <a:r>
              <a:rPr kumimoji="1" lang="en-US" altLang="zh-CN" b="1">
                <a:latin typeface="Georgia" panose="02040502050405020303" pitchFamily="18" charset="0"/>
              </a:rPr>
              <a:t>best</a:t>
            </a:r>
            <a:r>
              <a:rPr kumimoji="1" lang="en-US" altLang="zh-CN">
                <a:latin typeface="Georgia" panose="02040502050405020303" pitchFamily="18" charset="0"/>
              </a:rPr>
              <a:t> performance on individual fairness.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B825E43-EB96-CA49-A746-4B1566E9510A}"/>
              </a:ext>
            </a:extLst>
          </p:cNvPr>
          <p:cNvSpPr txBox="1"/>
          <p:nvPr/>
        </p:nvSpPr>
        <p:spPr>
          <a:xfrm>
            <a:off x="2667000" y="3976675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Georgia" panose="02040502050405020303" pitchFamily="18" charset="0"/>
              </a:rPr>
              <a:t>Table 2: </a:t>
            </a:r>
            <a:r>
              <a:rPr lang="en-US" altLang="zh-CN" sz="1200" b="1">
                <a:latin typeface="Georgia" panose="02040502050405020303" pitchFamily="18" charset="0"/>
              </a:rPr>
              <a:t>Link prediction </a:t>
            </a:r>
            <a:r>
              <a:rPr lang="en-US" altLang="zh-CN" sz="1200">
                <a:latin typeface="Georgia" panose="02040502050405020303" pitchFamily="18" charset="0"/>
              </a:rPr>
              <a:t>results on </a:t>
            </a:r>
            <a:r>
              <a:rPr lang="en-US" altLang="zh-CN" sz="1200" err="1">
                <a:latin typeface="Georgia" panose="02040502050405020303" pitchFamily="18" charset="0"/>
              </a:rPr>
              <a:t>BlogCatalog</a:t>
            </a:r>
            <a:r>
              <a:rPr lang="en-US" altLang="zh-CN" sz="1200">
                <a:latin typeface="Georgia" panose="02040502050405020303" pitchFamily="18" charset="0"/>
              </a:rPr>
              <a:t> (Blog).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8B7FA2-6C43-334C-9101-6E80D0A3B9FD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524373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Results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A86315-51E8-3F45-8C26-34C171A1B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85" y="3657600"/>
            <a:ext cx="8228790" cy="2747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3">
                <a:extLst>
                  <a:ext uri="{FF2B5EF4-FFF2-40B4-BE49-F238E27FC236}">
                    <a16:creationId xmlns:a16="http://schemas.microsoft.com/office/drawing/2014/main" id="{ACDA460E-B398-4E4E-AD26-948449BC9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080" y="1123307"/>
                <a:ext cx="8610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b="1"/>
                  <a:t>RQ2:  </a:t>
                </a:r>
                <a:r>
                  <a:rPr kumimoji="1" lang="en-US" altLang="zh-CN"/>
                  <a:t>How will the individual fairness promotion hyperparameter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en-US" altLang="zh-CN"/>
                  <a:t>affect the performance of REDRESS?</a:t>
                </a:r>
              </a:p>
              <a:p>
                <a:pPr marL="0" indent="0">
                  <a:buNone/>
                </a:pPr>
                <a:endParaRPr kumimoji="1" lang="en-US" altLang="zh-CN" b="1"/>
              </a:p>
            </p:txBody>
          </p:sp>
        </mc:Choice>
        <mc:Fallback xmlns="">
          <p:sp>
            <p:nvSpPr>
              <p:cNvPr id="11" name="内容占位符 3">
                <a:extLst>
                  <a:ext uri="{FF2B5EF4-FFF2-40B4-BE49-F238E27FC236}">
                    <a16:creationId xmlns:a16="http://schemas.microsoft.com/office/drawing/2014/main" id="{ACDA460E-B398-4E4E-AD26-948449BC9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80" y="1123307"/>
                <a:ext cx="8610600" cy="4351338"/>
              </a:xfrm>
              <a:blipFill>
                <a:blip r:embed="rId5"/>
                <a:stretch>
                  <a:fillRect l="-921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0ED062C3-01A1-1342-8C9C-EA570388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DC41CB-E99A-8F43-8FEA-E72A87CA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A374056-7E35-0F4E-8D32-CAED16AB942C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44E98D-C442-7A40-B02D-785F9A95D3EC}"/>
              </a:ext>
            </a:extLst>
          </p:cNvPr>
          <p:cNvSpPr txBox="1"/>
          <p:nvPr/>
        </p:nvSpPr>
        <p:spPr>
          <a:xfrm>
            <a:off x="8800873" y="6525725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49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2592B6-3B29-AB4C-9AC2-4D37F241FE4E}"/>
              </a:ext>
            </a:extLst>
          </p:cNvPr>
          <p:cNvSpPr/>
          <p:nvPr/>
        </p:nvSpPr>
        <p:spPr>
          <a:xfrm>
            <a:off x="1066800" y="4191000"/>
            <a:ext cx="1066800" cy="1283645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9954AC-7ED2-0D40-B13D-B095F35C1395}"/>
              </a:ext>
            </a:extLst>
          </p:cNvPr>
          <p:cNvSpPr/>
          <p:nvPr/>
        </p:nvSpPr>
        <p:spPr>
          <a:xfrm>
            <a:off x="5181600" y="4204174"/>
            <a:ext cx="762000" cy="1283645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7F3D40-E220-AB4C-94D4-81448630D5A2}"/>
              </a:ext>
            </a:extLst>
          </p:cNvPr>
          <p:cNvSpPr/>
          <p:nvPr/>
        </p:nvSpPr>
        <p:spPr>
          <a:xfrm>
            <a:off x="1905000" y="2600578"/>
            <a:ext cx="487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>
                <a:solidFill>
                  <a:srgbClr val="FF0000"/>
                </a:solidFill>
                <a:latin typeface="Georgia" panose="02040502050405020303" pitchFamily="18" charset="0"/>
              </a:rPr>
              <a:t>Relatively small: </a:t>
            </a:r>
            <a:r>
              <a:rPr kumimoji="1" lang="en-US" altLang="zh-CN" sz="2000">
                <a:latin typeface="Georgia" panose="02040502050405020303" pitchFamily="18" charset="0"/>
              </a:rPr>
              <a:t>the individual fairness constraint makes little difference;</a:t>
            </a:r>
            <a:endParaRPr lang="zh-CN" altLang="en-US" sz="2000">
              <a:latin typeface="Georgia" panose="02040502050405020303" pitchFamily="18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795C225-7553-1F40-8AD0-0341653AE310}"/>
              </a:ext>
            </a:extLst>
          </p:cNvPr>
          <p:cNvCxnSpPr/>
          <p:nvPr/>
        </p:nvCxnSpPr>
        <p:spPr>
          <a:xfrm flipH="1">
            <a:off x="1905000" y="3298976"/>
            <a:ext cx="1447800" cy="892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C97EB9F-611D-7442-A04A-21E08223343A}"/>
              </a:ext>
            </a:extLst>
          </p:cNvPr>
          <p:cNvCxnSpPr>
            <a:cxnSpLocks/>
          </p:cNvCxnSpPr>
          <p:nvPr/>
        </p:nvCxnSpPr>
        <p:spPr>
          <a:xfrm>
            <a:off x="4274820" y="3296463"/>
            <a:ext cx="1447800" cy="892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1C2347C-CBE8-C84E-81F0-D929527AA55B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77889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9B75BE3B-3015-3047-B12F-718C1DE9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702102"/>
            <a:ext cx="4272775" cy="995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  <a:r>
              <a:rPr lang="en-US">
                <a:latin typeface="Georgia" panose="02040502050405020303" pitchFamily="18" charset="0"/>
              </a:rPr>
              <a:t>: Graph Convolutional Networks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C51B413-AFEA-B842-9ECA-6B4BD5C9E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1066800"/>
            <a:ext cx="8130540" cy="1933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Graph Convolutional Network </a:t>
            </a:r>
            <a:r>
              <a:rPr lang="en-US"/>
              <a:t>(GCN): Each node contributes information to the neighbor nodes.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081E469-9C8F-5948-8C74-B83392F50AFD}"/>
              </a:ext>
            </a:extLst>
          </p:cNvPr>
          <p:cNvSpPr txBox="1">
            <a:spLocks/>
          </p:cNvSpPr>
          <p:nvPr/>
        </p:nvSpPr>
        <p:spPr>
          <a:xfrm>
            <a:off x="468809" y="1974448"/>
            <a:ext cx="3804985" cy="53621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D0163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/>
              <a:t>Layer wise expression: </a:t>
            </a:r>
            <a:endParaRPr 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3FAEE-E616-3342-B4D0-E37D1DF31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282" y="4710243"/>
            <a:ext cx="1319118" cy="104711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21C24C98-EC62-3742-8AD9-E3B7CA6C2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43941"/>
            <a:ext cx="9144000" cy="2083353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CB7B2384-40B8-7B45-AAAA-77E72C75D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9E5AEA86-AE20-E247-9A72-AF1E54DC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8F04263C-CE2A-504C-A8EF-3BFF85D20026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5975CFB-BA20-BC4E-8689-B9731197EAE5}"/>
              </a:ext>
            </a:extLst>
          </p:cNvPr>
          <p:cNvSpPr txBox="1"/>
          <p:nvPr/>
        </p:nvSpPr>
        <p:spPr>
          <a:xfrm>
            <a:off x="8800873" y="6525725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5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724CFA2-42DE-6C48-A867-6ACEC1CEB7FE}"/>
              </a:ext>
            </a:extLst>
          </p:cNvPr>
          <p:cNvSpPr txBox="1"/>
          <p:nvPr/>
        </p:nvSpPr>
        <p:spPr>
          <a:xfrm>
            <a:off x="2685686" y="5446187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Georgia" panose="02040502050405020303" pitchFamily="18" charset="0"/>
              </a:rPr>
              <a:t>Neighborhood aggregation </a:t>
            </a:r>
            <a:r>
              <a:rPr kumimoji="1" lang="en-US" altLang="zh-CN">
                <a:latin typeface="Georgia" panose="02040502050405020303" pitchFamily="18" charset="0"/>
              </a:rPr>
              <a:t>of GCN</a:t>
            </a:r>
            <a:endParaRPr lang="en-US" altLang="zh-CN">
              <a:latin typeface="Georgia" panose="02040502050405020303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F5D97B-CF7E-9441-962A-FC411AEF0760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456953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Results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A86315-51E8-3F45-8C26-34C171A1B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85" y="3657600"/>
            <a:ext cx="8228790" cy="2747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3">
                <a:extLst>
                  <a:ext uri="{FF2B5EF4-FFF2-40B4-BE49-F238E27FC236}">
                    <a16:creationId xmlns:a16="http://schemas.microsoft.com/office/drawing/2014/main" id="{ACDA460E-B398-4E4E-AD26-948449BC9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080" y="1123307"/>
                <a:ext cx="8610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b="1"/>
                  <a:t>RQ2:  </a:t>
                </a:r>
                <a:r>
                  <a:rPr kumimoji="1" lang="en-US" altLang="zh-CN"/>
                  <a:t>How will the individual fairness promotion hyperparameter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en-US" altLang="zh-CN"/>
                  <a:t>affect the performance of REDRESS?</a:t>
                </a:r>
              </a:p>
              <a:p>
                <a:pPr marL="0" indent="0">
                  <a:buNone/>
                </a:pPr>
                <a:endParaRPr kumimoji="1" lang="en-US" altLang="zh-CN" b="1"/>
              </a:p>
            </p:txBody>
          </p:sp>
        </mc:Choice>
        <mc:Fallback xmlns="">
          <p:sp>
            <p:nvSpPr>
              <p:cNvPr id="11" name="内容占位符 3">
                <a:extLst>
                  <a:ext uri="{FF2B5EF4-FFF2-40B4-BE49-F238E27FC236}">
                    <a16:creationId xmlns:a16="http://schemas.microsoft.com/office/drawing/2014/main" id="{ACDA460E-B398-4E4E-AD26-948449BC9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80" y="1123307"/>
                <a:ext cx="8610600" cy="4351338"/>
              </a:xfrm>
              <a:blipFill>
                <a:blip r:embed="rId5"/>
                <a:stretch>
                  <a:fillRect l="-921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0ED062C3-01A1-1342-8C9C-EA570388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DC41CB-E99A-8F43-8FEA-E72A87CA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A374056-7E35-0F4E-8D32-CAED16AB942C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44E98D-C442-7A40-B02D-785F9A95D3EC}"/>
              </a:ext>
            </a:extLst>
          </p:cNvPr>
          <p:cNvSpPr txBox="1"/>
          <p:nvPr/>
        </p:nvSpPr>
        <p:spPr>
          <a:xfrm>
            <a:off x="8800873" y="6525725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50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1C9489-B56C-5F42-9F83-B35987621806}"/>
              </a:ext>
            </a:extLst>
          </p:cNvPr>
          <p:cNvSpPr/>
          <p:nvPr/>
        </p:nvSpPr>
        <p:spPr>
          <a:xfrm>
            <a:off x="1905000" y="2600578"/>
            <a:ext cx="5105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>
                <a:solidFill>
                  <a:srgbClr val="FF0000"/>
                </a:solidFill>
                <a:latin typeface="Georgia" panose="02040502050405020303" pitchFamily="18" charset="0"/>
              </a:rPr>
              <a:t>Modest value : </a:t>
            </a:r>
            <a:r>
              <a:rPr kumimoji="1" lang="en-US" altLang="zh-CN" sz="2000">
                <a:latin typeface="Georgia" panose="02040502050405020303" pitchFamily="18" charset="0"/>
              </a:rPr>
              <a:t>NDCG@10 can be improved with little sacrifice on ACC or AUC;</a:t>
            </a:r>
            <a:endParaRPr lang="zh-CN" altLang="en-US" sz="2000">
              <a:latin typeface="Georgia" panose="02040502050405020303" pitchFamily="18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8B5F3D0-609D-B44D-936F-C69E91C1FD08}"/>
              </a:ext>
            </a:extLst>
          </p:cNvPr>
          <p:cNvCxnSpPr/>
          <p:nvPr/>
        </p:nvCxnSpPr>
        <p:spPr>
          <a:xfrm flipH="1">
            <a:off x="2476500" y="3306973"/>
            <a:ext cx="1447800" cy="892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C87D1E0-D3DC-7B40-A2D9-6A66FCD9359B}"/>
              </a:ext>
            </a:extLst>
          </p:cNvPr>
          <p:cNvCxnSpPr>
            <a:cxnSpLocks/>
          </p:cNvCxnSpPr>
          <p:nvPr/>
        </p:nvCxnSpPr>
        <p:spPr>
          <a:xfrm>
            <a:off x="4853737" y="3303152"/>
            <a:ext cx="1447800" cy="892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D764214E-087F-D84D-89DF-8D11AB91A7AA}"/>
              </a:ext>
            </a:extLst>
          </p:cNvPr>
          <p:cNvSpPr/>
          <p:nvPr/>
        </p:nvSpPr>
        <p:spPr>
          <a:xfrm>
            <a:off x="2133600" y="4191000"/>
            <a:ext cx="685800" cy="1283645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77ECF63-A16A-114E-BA97-79849C9172E8}"/>
              </a:ext>
            </a:extLst>
          </p:cNvPr>
          <p:cNvSpPr/>
          <p:nvPr/>
        </p:nvSpPr>
        <p:spPr>
          <a:xfrm>
            <a:off x="5927349" y="4225664"/>
            <a:ext cx="685800" cy="1283645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C271C7-9C77-4D4A-A12E-340531D636FF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309028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Results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A86315-51E8-3F45-8C26-34C171A1B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85" y="3657600"/>
            <a:ext cx="8228790" cy="2747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3">
                <a:extLst>
                  <a:ext uri="{FF2B5EF4-FFF2-40B4-BE49-F238E27FC236}">
                    <a16:creationId xmlns:a16="http://schemas.microsoft.com/office/drawing/2014/main" id="{ACDA460E-B398-4E4E-AD26-948449BC9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080" y="1123307"/>
                <a:ext cx="8610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b="1"/>
                  <a:t>RQ2:  </a:t>
                </a:r>
                <a:r>
                  <a:rPr kumimoji="1" lang="en-US" altLang="zh-CN"/>
                  <a:t>How will the individual fairness promotion hyperparameter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en-US" altLang="zh-CN"/>
                  <a:t>affect the performance of REDRESS?</a:t>
                </a:r>
              </a:p>
            </p:txBody>
          </p:sp>
        </mc:Choice>
        <mc:Fallback xmlns="">
          <p:sp>
            <p:nvSpPr>
              <p:cNvPr id="11" name="内容占位符 3">
                <a:extLst>
                  <a:ext uri="{FF2B5EF4-FFF2-40B4-BE49-F238E27FC236}">
                    <a16:creationId xmlns:a16="http://schemas.microsoft.com/office/drawing/2014/main" id="{ACDA460E-B398-4E4E-AD26-948449BC9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80" y="1123307"/>
                <a:ext cx="8610600" cy="4351338"/>
              </a:xfrm>
              <a:blipFill>
                <a:blip r:embed="rId5"/>
                <a:stretch>
                  <a:fillRect l="-921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0ED062C3-01A1-1342-8C9C-EA570388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0DC41CB-E99A-8F43-8FEA-E72A87CA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A374056-7E35-0F4E-8D32-CAED16AB942C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44E98D-C442-7A40-B02D-785F9A95D3EC}"/>
              </a:ext>
            </a:extLst>
          </p:cNvPr>
          <p:cNvSpPr txBox="1"/>
          <p:nvPr/>
        </p:nvSpPr>
        <p:spPr>
          <a:xfrm>
            <a:off x="8800873" y="652572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51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5DD2EC-6200-3349-8F63-E7422AE54441}"/>
              </a:ext>
            </a:extLst>
          </p:cNvPr>
          <p:cNvSpPr/>
          <p:nvPr/>
        </p:nvSpPr>
        <p:spPr>
          <a:xfrm>
            <a:off x="2819399" y="2600699"/>
            <a:ext cx="58746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>
                <a:solidFill>
                  <a:srgbClr val="FF0000"/>
                </a:solidFill>
                <a:latin typeface="Georgia" panose="02040502050405020303" pitchFamily="18" charset="0"/>
              </a:rPr>
              <a:t>Relatively large:</a:t>
            </a:r>
            <a:r>
              <a:rPr kumimoji="1" lang="en-US" altLang="zh-CN" sz="2000">
                <a:latin typeface="Georgia" panose="02040502050405020303" pitchFamily="18" charset="0"/>
              </a:rPr>
              <a:t> ACC and AUC will be affected by the strength of individual fairness promotion;</a:t>
            </a:r>
          </a:p>
          <a:p>
            <a:endParaRPr lang="zh-CN" altLang="en-US" sz="2000">
              <a:latin typeface="Georgia" panose="02040502050405020303" pitchFamily="18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68D4C8F-BACC-3642-B3F2-325BABD656BB}"/>
              </a:ext>
            </a:extLst>
          </p:cNvPr>
          <p:cNvCxnSpPr/>
          <p:nvPr/>
        </p:nvCxnSpPr>
        <p:spPr>
          <a:xfrm flipH="1">
            <a:off x="3390900" y="3307094"/>
            <a:ext cx="1447800" cy="892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DBB6450-1D2C-A646-B735-86519BA5D18C}"/>
              </a:ext>
            </a:extLst>
          </p:cNvPr>
          <p:cNvCxnSpPr>
            <a:cxnSpLocks/>
          </p:cNvCxnSpPr>
          <p:nvPr/>
        </p:nvCxnSpPr>
        <p:spPr>
          <a:xfrm>
            <a:off x="5768137" y="3303273"/>
            <a:ext cx="1447800" cy="892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1E3A5B04-1F17-1E40-8B07-3062627DB5B4}"/>
              </a:ext>
            </a:extLst>
          </p:cNvPr>
          <p:cNvSpPr/>
          <p:nvPr/>
        </p:nvSpPr>
        <p:spPr>
          <a:xfrm>
            <a:off x="2819399" y="4191121"/>
            <a:ext cx="914401" cy="1283645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500A4D2-E8B0-0D4E-9D10-D2F5FD23EFF0}"/>
              </a:ext>
            </a:extLst>
          </p:cNvPr>
          <p:cNvSpPr/>
          <p:nvPr/>
        </p:nvSpPr>
        <p:spPr>
          <a:xfrm>
            <a:off x="6613148" y="4225785"/>
            <a:ext cx="1235452" cy="1283645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BF1481C-9FEE-954E-9DA3-9FFCF118A2CB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89362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A6625BF-7B5F-7E4B-840C-ADF494E0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58" y="3710727"/>
            <a:ext cx="8182044" cy="269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Results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3">
                <a:extLst>
                  <a:ext uri="{FF2B5EF4-FFF2-40B4-BE49-F238E27FC236}">
                    <a16:creationId xmlns:a16="http://schemas.microsoft.com/office/drawing/2014/main" id="{A5610CA2-BF35-8940-8D53-B7E56B9FAD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080" y="1123307"/>
                <a:ext cx="8610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b="1"/>
                  <a:t>RQ3:  </a:t>
                </a:r>
                <a:r>
                  <a:rPr kumimoji="1" lang="en-US" altLang="zh-CN"/>
                  <a:t>How will the choice of parameter 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/>
                  <a:t>affect the performance of REDRESS?</a:t>
                </a:r>
              </a:p>
              <a:p>
                <a:pPr marL="0" indent="0">
                  <a:buNone/>
                </a:pPr>
                <a:endParaRPr kumimoji="1" lang="en-US" altLang="zh-CN" sz="1400"/>
              </a:p>
              <a:p>
                <a:pPr marL="0" indent="0">
                  <a:buNone/>
                </a:pPr>
                <a:endParaRPr kumimoji="1" lang="en-US" altLang="zh-CN" b="1"/>
              </a:p>
            </p:txBody>
          </p:sp>
        </mc:Choice>
        <mc:Fallback xmlns="">
          <p:sp>
            <p:nvSpPr>
              <p:cNvPr id="18" name="内容占位符 3">
                <a:extLst>
                  <a:ext uri="{FF2B5EF4-FFF2-40B4-BE49-F238E27FC236}">
                    <a16:creationId xmlns:a16="http://schemas.microsoft.com/office/drawing/2014/main" id="{A5610CA2-BF35-8940-8D53-B7E56B9FA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80" y="1123307"/>
                <a:ext cx="8610600" cy="4351338"/>
              </a:xfrm>
              <a:blipFill>
                <a:blip r:embed="rId5"/>
                <a:stretch>
                  <a:fillRect l="-921" t="-840"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CC35E519-FBB4-0A40-BD1B-F0D83004A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ADB3EA-133B-7343-9C05-C9642491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4EC711E-8375-6344-81DF-77C2F97E9942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C84205-4B40-9B47-A8C7-985D67771EA2}"/>
              </a:ext>
            </a:extLst>
          </p:cNvPr>
          <p:cNvSpPr txBox="1"/>
          <p:nvPr/>
        </p:nvSpPr>
        <p:spPr>
          <a:xfrm>
            <a:off x="8800873" y="6525725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52</a:t>
            </a:r>
          </a:p>
        </p:txBody>
      </p:sp>
      <p:sp>
        <p:nvSpPr>
          <p:cNvPr id="3" name="手动操作 2">
            <a:extLst>
              <a:ext uri="{FF2B5EF4-FFF2-40B4-BE49-F238E27FC236}">
                <a16:creationId xmlns:a16="http://schemas.microsoft.com/office/drawing/2014/main" id="{3CC71089-73F7-CE48-A36E-5AFFA4A745C7}"/>
              </a:ext>
            </a:extLst>
          </p:cNvPr>
          <p:cNvSpPr/>
          <p:nvPr/>
        </p:nvSpPr>
        <p:spPr>
          <a:xfrm rot="4706729">
            <a:off x="2292737" y="4013879"/>
            <a:ext cx="457926" cy="271672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5249 w 10000"/>
              <a:gd name="connsiteY3" fmla="*/ 9985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7405 w 10000"/>
              <a:gd name="connsiteY3" fmla="*/ 9964 h 10000"/>
              <a:gd name="connsiteX4" fmla="*/ 0 w 10000"/>
              <a:gd name="connsiteY4" fmla="*/ 0 h 10000"/>
              <a:gd name="connsiteX0" fmla="*/ 324 w 2595"/>
              <a:gd name="connsiteY0" fmla="*/ 0 h 11005"/>
              <a:gd name="connsiteX1" fmla="*/ 2595 w 2595"/>
              <a:gd name="connsiteY1" fmla="*/ 1005 h 11005"/>
              <a:gd name="connsiteX2" fmla="*/ 595 w 2595"/>
              <a:gd name="connsiteY2" fmla="*/ 11005 h 11005"/>
              <a:gd name="connsiteX3" fmla="*/ 0 w 2595"/>
              <a:gd name="connsiteY3" fmla="*/ 10969 h 11005"/>
              <a:gd name="connsiteX4" fmla="*/ 324 w 2595"/>
              <a:gd name="connsiteY4" fmla="*/ 0 h 11005"/>
              <a:gd name="connsiteX0" fmla="*/ 1249 w 9758"/>
              <a:gd name="connsiteY0" fmla="*/ 0 h 10000"/>
              <a:gd name="connsiteX1" fmla="*/ 9758 w 9758"/>
              <a:gd name="connsiteY1" fmla="*/ 163 h 10000"/>
              <a:gd name="connsiteX2" fmla="*/ 2293 w 9758"/>
              <a:gd name="connsiteY2" fmla="*/ 10000 h 10000"/>
              <a:gd name="connsiteX3" fmla="*/ 0 w 9758"/>
              <a:gd name="connsiteY3" fmla="*/ 9967 h 10000"/>
              <a:gd name="connsiteX4" fmla="*/ 1249 w 97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8" h="10000">
                <a:moveTo>
                  <a:pt x="1249" y="0"/>
                </a:moveTo>
                <a:lnTo>
                  <a:pt x="9758" y="163"/>
                </a:lnTo>
                <a:lnTo>
                  <a:pt x="2293" y="10000"/>
                </a:lnTo>
                <a:lnTo>
                  <a:pt x="0" y="9967"/>
                </a:lnTo>
                <a:lnTo>
                  <a:pt x="1249" y="0"/>
                </a:lnTo>
                <a:close/>
              </a:path>
            </a:pathLst>
          </a:custGeom>
          <a:solidFill>
            <a:srgbClr val="FF5659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手动操作 2">
            <a:extLst>
              <a:ext uri="{FF2B5EF4-FFF2-40B4-BE49-F238E27FC236}">
                <a16:creationId xmlns:a16="http://schemas.microsoft.com/office/drawing/2014/main" id="{43FFA79F-9239-BC42-8D9D-EDEF6D65DD75}"/>
              </a:ext>
            </a:extLst>
          </p:cNvPr>
          <p:cNvSpPr/>
          <p:nvPr/>
        </p:nvSpPr>
        <p:spPr>
          <a:xfrm rot="4706729">
            <a:off x="6410595" y="3843926"/>
            <a:ext cx="407362" cy="27055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5249 w 10000"/>
              <a:gd name="connsiteY3" fmla="*/ 9985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7405 w 10000"/>
              <a:gd name="connsiteY3" fmla="*/ 9964 h 10000"/>
              <a:gd name="connsiteX4" fmla="*/ 0 w 10000"/>
              <a:gd name="connsiteY4" fmla="*/ 0 h 10000"/>
              <a:gd name="connsiteX0" fmla="*/ 324 w 2595"/>
              <a:gd name="connsiteY0" fmla="*/ 0 h 11005"/>
              <a:gd name="connsiteX1" fmla="*/ 2595 w 2595"/>
              <a:gd name="connsiteY1" fmla="*/ 1005 h 11005"/>
              <a:gd name="connsiteX2" fmla="*/ 595 w 2595"/>
              <a:gd name="connsiteY2" fmla="*/ 11005 h 11005"/>
              <a:gd name="connsiteX3" fmla="*/ 0 w 2595"/>
              <a:gd name="connsiteY3" fmla="*/ 10969 h 11005"/>
              <a:gd name="connsiteX4" fmla="*/ 324 w 2595"/>
              <a:gd name="connsiteY4" fmla="*/ 0 h 11005"/>
              <a:gd name="connsiteX0" fmla="*/ 1249 w 9758"/>
              <a:gd name="connsiteY0" fmla="*/ 0 h 10000"/>
              <a:gd name="connsiteX1" fmla="*/ 9758 w 9758"/>
              <a:gd name="connsiteY1" fmla="*/ 163 h 10000"/>
              <a:gd name="connsiteX2" fmla="*/ 2293 w 9758"/>
              <a:gd name="connsiteY2" fmla="*/ 10000 h 10000"/>
              <a:gd name="connsiteX3" fmla="*/ 0 w 9758"/>
              <a:gd name="connsiteY3" fmla="*/ 9967 h 10000"/>
              <a:gd name="connsiteX4" fmla="*/ 1249 w 9758"/>
              <a:gd name="connsiteY4" fmla="*/ 0 h 10000"/>
              <a:gd name="connsiteX0" fmla="*/ 41 w 10000"/>
              <a:gd name="connsiteY0" fmla="*/ 0 h 9967"/>
              <a:gd name="connsiteX1" fmla="*/ 10000 w 10000"/>
              <a:gd name="connsiteY1" fmla="*/ 130 h 9967"/>
              <a:gd name="connsiteX2" fmla="*/ 2350 w 10000"/>
              <a:gd name="connsiteY2" fmla="*/ 9967 h 9967"/>
              <a:gd name="connsiteX3" fmla="*/ 0 w 10000"/>
              <a:gd name="connsiteY3" fmla="*/ 9934 h 9967"/>
              <a:gd name="connsiteX4" fmla="*/ 41 w 10000"/>
              <a:gd name="connsiteY4" fmla="*/ 0 h 9967"/>
              <a:gd name="connsiteX0" fmla="*/ 41 w 8936"/>
              <a:gd name="connsiteY0" fmla="*/ 0 h 10000"/>
              <a:gd name="connsiteX1" fmla="*/ 8936 w 8936"/>
              <a:gd name="connsiteY1" fmla="*/ 81 h 10000"/>
              <a:gd name="connsiteX2" fmla="*/ 2350 w 8936"/>
              <a:gd name="connsiteY2" fmla="*/ 10000 h 10000"/>
              <a:gd name="connsiteX3" fmla="*/ 0 w 8936"/>
              <a:gd name="connsiteY3" fmla="*/ 9967 h 10000"/>
              <a:gd name="connsiteX4" fmla="*/ 41 w 8936"/>
              <a:gd name="connsiteY4" fmla="*/ 0 h 10000"/>
              <a:gd name="connsiteX0" fmla="*/ 1 w 9955"/>
              <a:gd name="connsiteY0" fmla="*/ 0 h 10000"/>
              <a:gd name="connsiteX1" fmla="*/ 9955 w 9955"/>
              <a:gd name="connsiteY1" fmla="*/ 81 h 10000"/>
              <a:gd name="connsiteX2" fmla="*/ 2585 w 9955"/>
              <a:gd name="connsiteY2" fmla="*/ 10000 h 10000"/>
              <a:gd name="connsiteX3" fmla="*/ 1126 w 9955"/>
              <a:gd name="connsiteY3" fmla="*/ 9979 h 10000"/>
              <a:gd name="connsiteX4" fmla="*/ 1 w 9955"/>
              <a:gd name="connsiteY4" fmla="*/ 0 h 10000"/>
              <a:gd name="connsiteX0" fmla="*/ 1 w 10000"/>
              <a:gd name="connsiteY0" fmla="*/ 0 h 9992"/>
              <a:gd name="connsiteX1" fmla="*/ 10000 w 10000"/>
              <a:gd name="connsiteY1" fmla="*/ 81 h 9992"/>
              <a:gd name="connsiteX2" fmla="*/ 4279 w 10000"/>
              <a:gd name="connsiteY2" fmla="*/ 9992 h 9992"/>
              <a:gd name="connsiteX3" fmla="*/ 1131 w 10000"/>
              <a:gd name="connsiteY3" fmla="*/ 9979 h 9992"/>
              <a:gd name="connsiteX4" fmla="*/ 1 w 10000"/>
              <a:gd name="connsiteY4" fmla="*/ 0 h 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92">
                <a:moveTo>
                  <a:pt x="1" y="0"/>
                </a:moveTo>
                <a:lnTo>
                  <a:pt x="10000" y="81"/>
                </a:lnTo>
                <a:lnTo>
                  <a:pt x="4279" y="9992"/>
                </a:lnTo>
                <a:lnTo>
                  <a:pt x="1131" y="9979"/>
                </a:lnTo>
                <a:cubicBezTo>
                  <a:pt x="1147" y="6657"/>
                  <a:pt x="-15" y="3322"/>
                  <a:pt x="1" y="0"/>
                </a:cubicBezTo>
                <a:close/>
              </a:path>
            </a:pathLst>
          </a:custGeom>
          <a:solidFill>
            <a:srgbClr val="FF5659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D7BBDE0-7F7D-AF49-ADD6-F859BA07E207}"/>
              </a:ext>
            </a:extLst>
          </p:cNvPr>
          <p:cNvCxnSpPr>
            <a:cxnSpLocks/>
          </p:cNvCxnSpPr>
          <p:nvPr/>
        </p:nvCxnSpPr>
        <p:spPr>
          <a:xfrm flipH="1">
            <a:off x="2868369" y="3445154"/>
            <a:ext cx="1094031" cy="157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02BC3BF-A1B2-754E-A671-77C76A49B0BA}"/>
              </a:ext>
            </a:extLst>
          </p:cNvPr>
          <p:cNvCxnSpPr>
            <a:cxnSpLocks/>
          </p:cNvCxnSpPr>
          <p:nvPr/>
        </p:nvCxnSpPr>
        <p:spPr>
          <a:xfrm>
            <a:off x="5010482" y="3445154"/>
            <a:ext cx="1094031" cy="157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7D21862-55F0-AE47-A3FB-F27C1DE30241}"/>
              </a:ext>
            </a:extLst>
          </p:cNvPr>
          <p:cNvSpPr txBox="1"/>
          <p:nvPr/>
        </p:nvSpPr>
        <p:spPr>
          <a:xfrm>
            <a:off x="755401" y="2965250"/>
            <a:ext cx="785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Georgia" panose="02040502050405020303" pitchFamily="18" charset="0"/>
              </a:rPr>
              <a:t>As 𝑘 goes </a:t>
            </a:r>
            <a:r>
              <a:rPr kumimoji="1" lang="en-US" altLang="zh-CN" sz="2000">
                <a:solidFill>
                  <a:srgbClr val="FF0000"/>
                </a:solidFill>
                <a:latin typeface="Georgia" panose="02040502050405020303" pitchFamily="18" charset="0"/>
              </a:rPr>
              <a:t>larger</a:t>
            </a:r>
            <a:r>
              <a:rPr kumimoji="1" lang="en-US" altLang="zh-CN" sz="2000">
                <a:latin typeface="Georgia" panose="02040502050405020303" pitchFamily="18" charset="0"/>
              </a:rPr>
              <a:t>, REDRESS achieves </a:t>
            </a:r>
            <a:r>
              <a:rPr kumimoji="1" lang="en-US" altLang="zh-CN" sz="2000">
                <a:solidFill>
                  <a:srgbClr val="FF0000"/>
                </a:solidFill>
                <a:latin typeface="Georgia" panose="02040502050405020303" pitchFamily="18" charset="0"/>
              </a:rPr>
              <a:t>larger improvement </a:t>
            </a:r>
            <a:r>
              <a:rPr kumimoji="1" lang="en-US" altLang="zh-CN" sz="2000">
                <a:latin typeface="Georgia" panose="02040502050405020303" pitchFamily="18" charset="0"/>
              </a:rPr>
              <a:t>on NDCG;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FFD89A-440A-7C48-A140-0F9E5707B3A5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895065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A6625BF-7B5F-7E4B-840C-ADF494E0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58" y="3710727"/>
            <a:ext cx="8182044" cy="269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Results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3">
                <a:extLst>
                  <a:ext uri="{FF2B5EF4-FFF2-40B4-BE49-F238E27FC236}">
                    <a16:creationId xmlns:a16="http://schemas.microsoft.com/office/drawing/2014/main" id="{A5610CA2-BF35-8940-8D53-B7E56B9FAD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080" y="1123307"/>
                <a:ext cx="8610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b="1"/>
                  <a:t>RQ3:  </a:t>
                </a:r>
                <a:r>
                  <a:rPr kumimoji="1" lang="en-US" altLang="zh-CN"/>
                  <a:t>How will the choice of parameter 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/>
                  <a:t>affect the performance of REDRESS?</a:t>
                </a:r>
                <a:endParaRPr kumimoji="1" lang="en-US" altLang="zh-CN" sz="1400"/>
              </a:p>
              <a:p>
                <a:pPr marL="0" indent="0">
                  <a:buNone/>
                </a:pPr>
                <a:endParaRPr kumimoji="1" lang="en-US" altLang="zh-CN" b="1"/>
              </a:p>
            </p:txBody>
          </p:sp>
        </mc:Choice>
        <mc:Fallback xmlns="">
          <p:sp>
            <p:nvSpPr>
              <p:cNvPr id="18" name="内容占位符 3">
                <a:extLst>
                  <a:ext uri="{FF2B5EF4-FFF2-40B4-BE49-F238E27FC236}">
                    <a16:creationId xmlns:a16="http://schemas.microsoft.com/office/drawing/2014/main" id="{A5610CA2-BF35-8940-8D53-B7E56B9FA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80" y="1123307"/>
                <a:ext cx="8610600" cy="4351338"/>
              </a:xfrm>
              <a:blipFill>
                <a:blip r:embed="rId5"/>
                <a:stretch>
                  <a:fillRect l="-921" t="-840"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CC35E519-FBB4-0A40-BD1B-F0D83004A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ADB3EA-133B-7343-9C05-C9642491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4EC711E-8375-6344-81DF-77C2F97E9942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C84205-4B40-9B47-A8C7-985D67771EA2}"/>
              </a:ext>
            </a:extLst>
          </p:cNvPr>
          <p:cNvSpPr txBox="1"/>
          <p:nvPr/>
        </p:nvSpPr>
        <p:spPr>
          <a:xfrm>
            <a:off x="8800873" y="6525725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53</a:t>
            </a:r>
          </a:p>
        </p:txBody>
      </p:sp>
      <p:sp>
        <p:nvSpPr>
          <p:cNvPr id="24" name="手动操作 2">
            <a:extLst>
              <a:ext uri="{FF2B5EF4-FFF2-40B4-BE49-F238E27FC236}">
                <a16:creationId xmlns:a16="http://schemas.microsoft.com/office/drawing/2014/main" id="{440F9EC6-BE64-7847-93D6-DE7B3553F998}"/>
              </a:ext>
            </a:extLst>
          </p:cNvPr>
          <p:cNvSpPr/>
          <p:nvPr/>
        </p:nvSpPr>
        <p:spPr>
          <a:xfrm rot="4706729">
            <a:off x="2097945" y="3247004"/>
            <a:ext cx="779483" cy="266469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5249 w 10000"/>
              <a:gd name="connsiteY3" fmla="*/ 9985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7405 w 10000"/>
              <a:gd name="connsiteY3" fmla="*/ 9964 h 10000"/>
              <a:gd name="connsiteX4" fmla="*/ 0 w 10000"/>
              <a:gd name="connsiteY4" fmla="*/ 0 h 10000"/>
              <a:gd name="connsiteX0" fmla="*/ 324 w 2595"/>
              <a:gd name="connsiteY0" fmla="*/ 0 h 11005"/>
              <a:gd name="connsiteX1" fmla="*/ 2595 w 2595"/>
              <a:gd name="connsiteY1" fmla="*/ 1005 h 11005"/>
              <a:gd name="connsiteX2" fmla="*/ 595 w 2595"/>
              <a:gd name="connsiteY2" fmla="*/ 11005 h 11005"/>
              <a:gd name="connsiteX3" fmla="*/ 0 w 2595"/>
              <a:gd name="connsiteY3" fmla="*/ 10969 h 11005"/>
              <a:gd name="connsiteX4" fmla="*/ 324 w 2595"/>
              <a:gd name="connsiteY4" fmla="*/ 0 h 11005"/>
              <a:gd name="connsiteX0" fmla="*/ 1249 w 9758"/>
              <a:gd name="connsiteY0" fmla="*/ 0 h 10000"/>
              <a:gd name="connsiteX1" fmla="*/ 9758 w 9758"/>
              <a:gd name="connsiteY1" fmla="*/ 163 h 10000"/>
              <a:gd name="connsiteX2" fmla="*/ 2293 w 9758"/>
              <a:gd name="connsiteY2" fmla="*/ 10000 h 10000"/>
              <a:gd name="connsiteX3" fmla="*/ 0 w 9758"/>
              <a:gd name="connsiteY3" fmla="*/ 9967 h 10000"/>
              <a:gd name="connsiteX4" fmla="*/ 1249 w 9758"/>
              <a:gd name="connsiteY4" fmla="*/ 0 h 10000"/>
              <a:gd name="connsiteX0" fmla="*/ 1271 w 9991"/>
              <a:gd name="connsiteY0" fmla="*/ 0 h 10000"/>
              <a:gd name="connsiteX1" fmla="*/ 9991 w 9991"/>
              <a:gd name="connsiteY1" fmla="*/ 163 h 10000"/>
              <a:gd name="connsiteX2" fmla="*/ 2341 w 9991"/>
              <a:gd name="connsiteY2" fmla="*/ 10000 h 10000"/>
              <a:gd name="connsiteX3" fmla="*/ 0 w 9991"/>
              <a:gd name="connsiteY3" fmla="*/ 9629 h 10000"/>
              <a:gd name="connsiteX4" fmla="*/ 1271 w 9991"/>
              <a:gd name="connsiteY4" fmla="*/ 0 h 10000"/>
              <a:gd name="connsiteX0" fmla="*/ 1272 w 10000"/>
              <a:gd name="connsiteY0" fmla="*/ 0 h 9829"/>
              <a:gd name="connsiteX1" fmla="*/ 10000 w 10000"/>
              <a:gd name="connsiteY1" fmla="*/ 163 h 9829"/>
              <a:gd name="connsiteX2" fmla="*/ 2471 w 10000"/>
              <a:gd name="connsiteY2" fmla="*/ 9829 h 9829"/>
              <a:gd name="connsiteX3" fmla="*/ 0 w 10000"/>
              <a:gd name="connsiteY3" fmla="*/ 9629 h 9829"/>
              <a:gd name="connsiteX4" fmla="*/ 1272 w 10000"/>
              <a:gd name="connsiteY4" fmla="*/ 0 h 9829"/>
              <a:gd name="connsiteX0" fmla="*/ 1091 w 9819"/>
              <a:gd name="connsiteY0" fmla="*/ 0 h 10000"/>
              <a:gd name="connsiteX1" fmla="*/ 9819 w 9819"/>
              <a:gd name="connsiteY1" fmla="*/ 166 h 10000"/>
              <a:gd name="connsiteX2" fmla="*/ 2290 w 9819"/>
              <a:gd name="connsiteY2" fmla="*/ 10000 h 10000"/>
              <a:gd name="connsiteX3" fmla="*/ 0 w 9819"/>
              <a:gd name="connsiteY3" fmla="*/ 9982 h 10000"/>
              <a:gd name="connsiteX4" fmla="*/ 1091 w 9819"/>
              <a:gd name="connsiteY4" fmla="*/ 0 h 10000"/>
              <a:gd name="connsiteX0" fmla="*/ 11701 w 11701"/>
              <a:gd name="connsiteY0" fmla="*/ 0 h 9897"/>
              <a:gd name="connsiteX1" fmla="*/ 10000 w 11701"/>
              <a:gd name="connsiteY1" fmla="*/ 63 h 9897"/>
              <a:gd name="connsiteX2" fmla="*/ 2332 w 11701"/>
              <a:gd name="connsiteY2" fmla="*/ 9897 h 9897"/>
              <a:gd name="connsiteX3" fmla="*/ 0 w 11701"/>
              <a:gd name="connsiteY3" fmla="*/ 9879 h 9897"/>
              <a:gd name="connsiteX4" fmla="*/ 11701 w 11701"/>
              <a:gd name="connsiteY4" fmla="*/ 0 h 9897"/>
              <a:gd name="connsiteX0" fmla="*/ 10000 w 14829"/>
              <a:gd name="connsiteY0" fmla="*/ 0 h 10000"/>
              <a:gd name="connsiteX1" fmla="*/ 14829 w 14829"/>
              <a:gd name="connsiteY1" fmla="*/ 208 h 10000"/>
              <a:gd name="connsiteX2" fmla="*/ 1993 w 14829"/>
              <a:gd name="connsiteY2" fmla="*/ 10000 h 10000"/>
              <a:gd name="connsiteX3" fmla="*/ 0 w 14829"/>
              <a:gd name="connsiteY3" fmla="*/ 9982 h 10000"/>
              <a:gd name="connsiteX4" fmla="*/ 10000 w 14829"/>
              <a:gd name="connsiteY4" fmla="*/ 0 h 10000"/>
              <a:gd name="connsiteX0" fmla="*/ 10000 w 14829"/>
              <a:gd name="connsiteY0" fmla="*/ 0 h 10083"/>
              <a:gd name="connsiteX1" fmla="*/ 14829 w 14829"/>
              <a:gd name="connsiteY1" fmla="*/ 208 h 10083"/>
              <a:gd name="connsiteX2" fmla="*/ 1978 w 14829"/>
              <a:gd name="connsiteY2" fmla="*/ 10083 h 10083"/>
              <a:gd name="connsiteX3" fmla="*/ 0 w 14829"/>
              <a:gd name="connsiteY3" fmla="*/ 9982 h 10083"/>
              <a:gd name="connsiteX4" fmla="*/ 10000 w 14829"/>
              <a:gd name="connsiteY4" fmla="*/ 0 h 1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29" h="10083">
                <a:moveTo>
                  <a:pt x="10000" y="0"/>
                </a:moveTo>
                <a:lnTo>
                  <a:pt x="14829" y="208"/>
                </a:lnTo>
                <a:lnTo>
                  <a:pt x="1978" y="10083"/>
                </a:lnTo>
                <a:lnTo>
                  <a:pt x="0" y="9982"/>
                </a:lnTo>
                <a:lnTo>
                  <a:pt x="10000" y="0"/>
                </a:lnTo>
                <a:close/>
              </a:path>
            </a:pathLst>
          </a:custGeom>
          <a:solidFill>
            <a:srgbClr val="FF5659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B8961D9-F116-9049-BF6E-61BA68D0D5AB}"/>
              </a:ext>
            </a:extLst>
          </p:cNvPr>
          <p:cNvCxnSpPr>
            <a:cxnSpLocks/>
          </p:cNvCxnSpPr>
          <p:nvPr/>
        </p:nvCxnSpPr>
        <p:spPr>
          <a:xfrm>
            <a:off x="5334000" y="3298976"/>
            <a:ext cx="713031" cy="915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手动操作 2">
            <a:extLst>
              <a:ext uri="{FF2B5EF4-FFF2-40B4-BE49-F238E27FC236}">
                <a16:creationId xmlns:a16="http://schemas.microsoft.com/office/drawing/2014/main" id="{2967AFB6-E164-D640-B5BC-152526359F12}"/>
              </a:ext>
            </a:extLst>
          </p:cNvPr>
          <p:cNvSpPr/>
          <p:nvPr/>
        </p:nvSpPr>
        <p:spPr>
          <a:xfrm rot="4706729">
            <a:off x="6226141" y="3025701"/>
            <a:ext cx="782321" cy="266469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5249 w 10000"/>
              <a:gd name="connsiteY3" fmla="*/ 9985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7405 w 10000"/>
              <a:gd name="connsiteY3" fmla="*/ 9964 h 10000"/>
              <a:gd name="connsiteX4" fmla="*/ 0 w 10000"/>
              <a:gd name="connsiteY4" fmla="*/ 0 h 10000"/>
              <a:gd name="connsiteX0" fmla="*/ 324 w 2595"/>
              <a:gd name="connsiteY0" fmla="*/ 0 h 11005"/>
              <a:gd name="connsiteX1" fmla="*/ 2595 w 2595"/>
              <a:gd name="connsiteY1" fmla="*/ 1005 h 11005"/>
              <a:gd name="connsiteX2" fmla="*/ 595 w 2595"/>
              <a:gd name="connsiteY2" fmla="*/ 11005 h 11005"/>
              <a:gd name="connsiteX3" fmla="*/ 0 w 2595"/>
              <a:gd name="connsiteY3" fmla="*/ 10969 h 11005"/>
              <a:gd name="connsiteX4" fmla="*/ 324 w 2595"/>
              <a:gd name="connsiteY4" fmla="*/ 0 h 11005"/>
              <a:gd name="connsiteX0" fmla="*/ 1249 w 9758"/>
              <a:gd name="connsiteY0" fmla="*/ 0 h 10000"/>
              <a:gd name="connsiteX1" fmla="*/ 9758 w 9758"/>
              <a:gd name="connsiteY1" fmla="*/ 163 h 10000"/>
              <a:gd name="connsiteX2" fmla="*/ 2293 w 9758"/>
              <a:gd name="connsiteY2" fmla="*/ 10000 h 10000"/>
              <a:gd name="connsiteX3" fmla="*/ 0 w 9758"/>
              <a:gd name="connsiteY3" fmla="*/ 9967 h 10000"/>
              <a:gd name="connsiteX4" fmla="*/ 1249 w 9758"/>
              <a:gd name="connsiteY4" fmla="*/ 0 h 10000"/>
              <a:gd name="connsiteX0" fmla="*/ 1271 w 9991"/>
              <a:gd name="connsiteY0" fmla="*/ 0 h 10000"/>
              <a:gd name="connsiteX1" fmla="*/ 9991 w 9991"/>
              <a:gd name="connsiteY1" fmla="*/ 163 h 10000"/>
              <a:gd name="connsiteX2" fmla="*/ 2341 w 9991"/>
              <a:gd name="connsiteY2" fmla="*/ 10000 h 10000"/>
              <a:gd name="connsiteX3" fmla="*/ 0 w 9991"/>
              <a:gd name="connsiteY3" fmla="*/ 9629 h 10000"/>
              <a:gd name="connsiteX4" fmla="*/ 1271 w 9991"/>
              <a:gd name="connsiteY4" fmla="*/ 0 h 10000"/>
              <a:gd name="connsiteX0" fmla="*/ 1272 w 10000"/>
              <a:gd name="connsiteY0" fmla="*/ 0 h 9829"/>
              <a:gd name="connsiteX1" fmla="*/ 10000 w 10000"/>
              <a:gd name="connsiteY1" fmla="*/ 163 h 9829"/>
              <a:gd name="connsiteX2" fmla="*/ 2471 w 10000"/>
              <a:gd name="connsiteY2" fmla="*/ 9829 h 9829"/>
              <a:gd name="connsiteX3" fmla="*/ 0 w 10000"/>
              <a:gd name="connsiteY3" fmla="*/ 9629 h 9829"/>
              <a:gd name="connsiteX4" fmla="*/ 1272 w 10000"/>
              <a:gd name="connsiteY4" fmla="*/ 0 h 9829"/>
              <a:gd name="connsiteX0" fmla="*/ 1091 w 9819"/>
              <a:gd name="connsiteY0" fmla="*/ 0 h 10000"/>
              <a:gd name="connsiteX1" fmla="*/ 9819 w 9819"/>
              <a:gd name="connsiteY1" fmla="*/ 166 h 10000"/>
              <a:gd name="connsiteX2" fmla="*/ 2290 w 9819"/>
              <a:gd name="connsiteY2" fmla="*/ 10000 h 10000"/>
              <a:gd name="connsiteX3" fmla="*/ 0 w 9819"/>
              <a:gd name="connsiteY3" fmla="*/ 9982 h 10000"/>
              <a:gd name="connsiteX4" fmla="*/ 1091 w 9819"/>
              <a:gd name="connsiteY4" fmla="*/ 0 h 10000"/>
              <a:gd name="connsiteX0" fmla="*/ 11701 w 11701"/>
              <a:gd name="connsiteY0" fmla="*/ 0 h 9897"/>
              <a:gd name="connsiteX1" fmla="*/ 10000 w 11701"/>
              <a:gd name="connsiteY1" fmla="*/ 63 h 9897"/>
              <a:gd name="connsiteX2" fmla="*/ 2332 w 11701"/>
              <a:gd name="connsiteY2" fmla="*/ 9897 h 9897"/>
              <a:gd name="connsiteX3" fmla="*/ 0 w 11701"/>
              <a:gd name="connsiteY3" fmla="*/ 9879 h 9897"/>
              <a:gd name="connsiteX4" fmla="*/ 11701 w 11701"/>
              <a:gd name="connsiteY4" fmla="*/ 0 h 9897"/>
              <a:gd name="connsiteX0" fmla="*/ 10000 w 14829"/>
              <a:gd name="connsiteY0" fmla="*/ 0 h 10000"/>
              <a:gd name="connsiteX1" fmla="*/ 14829 w 14829"/>
              <a:gd name="connsiteY1" fmla="*/ 208 h 10000"/>
              <a:gd name="connsiteX2" fmla="*/ 1993 w 14829"/>
              <a:gd name="connsiteY2" fmla="*/ 10000 h 10000"/>
              <a:gd name="connsiteX3" fmla="*/ 0 w 14829"/>
              <a:gd name="connsiteY3" fmla="*/ 9982 h 10000"/>
              <a:gd name="connsiteX4" fmla="*/ 10000 w 14829"/>
              <a:gd name="connsiteY4" fmla="*/ 0 h 10000"/>
              <a:gd name="connsiteX0" fmla="*/ 10000 w 14829"/>
              <a:gd name="connsiteY0" fmla="*/ 0 h 10083"/>
              <a:gd name="connsiteX1" fmla="*/ 14829 w 14829"/>
              <a:gd name="connsiteY1" fmla="*/ 208 h 10083"/>
              <a:gd name="connsiteX2" fmla="*/ 1978 w 14829"/>
              <a:gd name="connsiteY2" fmla="*/ 10083 h 10083"/>
              <a:gd name="connsiteX3" fmla="*/ 0 w 14829"/>
              <a:gd name="connsiteY3" fmla="*/ 9982 h 10083"/>
              <a:gd name="connsiteX4" fmla="*/ 10000 w 14829"/>
              <a:gd name="connsiteY4" fmla="*/ 0 h 10083"/>
              <a:gd name="connsiteX0" fmla="*/ 10054 w 14883"/>
              <a:gd name="connsiteY0" fmla="*/ 0 h 10083"/>
              <a:gd name="connsiteX1" fmla="*/ 14883 w 14883"/>
              <a:gd name="connsiteY1" fmla="*/ 208 h 10083"/>
              <a:gd name="connsiteX2" fmla="*/ 2032 w 14883"/>
              <a:gd name="connsiteY2" fmla="*/ 10083 h 10083"/>
              <a:gd name="connsiteX3" fmla="*/ 0 w 14883"/>
              <a:gd name="connsiteY3" fmla="*/ 10035 h 10083"/>
              <a:gd name="connsiteX4" fmla="*/ 10054 w 14883"/>
              <a:gd name="connsiteY4" fmla="*/ 0 h 1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83" h="10083">
                <a:moveTo>
                  <a:pt x="10054" y="0"/>
                </a:moveTo>
                <a:lnTo>
                  <a:pt x="14883" y="208"/>
                </a:lnTo>
                <a:lnTo>
                  <a:pt x="2032" y="10083"/>
                </a:lnTo>
                <a:lnTo>
                  <a:pt x="0" y="10035"/>
                </a:lnTo>
                <a:lnTo>
                  <a:pt x="10054" y="0"/>
                </a:lnTo>
                <a:close/>
              </a:path>
            </a:pathLst>
          </a:custGeom>
          <a:solidFill>
            <a:srgbClr val="FF5659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0215959-707F-9840-A7FD-41DD7190DF7A}"/>
              </a:ext>
            </a:extLst>
          </p:cNvPr>
          <p:cNvCxnSpPr>
            <a:cxnSpLocks/>
          </p:cNvCxnSpPr>
          <p:nvPr/>
        </p:nvCxnSpPr>
        <p:spPr>
          <a:xfrm flipH="1">
            <a:off x="3096971" y="3298976"/>
            <a:ext cx="874527" cy="1148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2650C2F-F680-C74C-BDD8-E61871389BB6}"/>
              </a:ext>
            </a:extLst>
          </p:cNvPr>
          <p:cNvSpPr txBox="1"/>
          <p:nvPr/>
        </p:nvSpPr>
        <p:spPr>
          <a:xfrm>
            <a:off x="1213989" y="2896702"/>
            <a:ext cx="7633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Georgia" panose="02040502050405020303" pitchFamily="18" charset="0"/>
              </a:rPr>
              <a:t>Model utility performance is </a:t>
            </a:r>
            <a:r>
              <a:rPr kumimoji="1" lang="en-US" altLang="zh-CN" sz="2000">
                <a:solidFill>
                  <a:srgbClr val="FF0000"/>
                </a:solidFill>
                <a:latin typeface="Georgia" panose="02040502050405020303" pitchFamily="18" charset="0"/>
              </a:rPr>
              <a:t>barely influenced </a:t>
            </a:r>
            <a:r>
              <a:rPr kumimoji="1" lang="en-US" altLang="zh-CN" sz="2000">
                <a:latin typeface="Georgia" panose="02040502050405020303" pitchFamily="18" charset="0"/>
              </a:rPr>
              <a:t>when 𝑘 gets larger;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D788CE-DFDA-7D46-962F-DFB89E2A98A5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328354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686311" y="2824174"/>
            <a:ext cx="5638776" cy="781104"/>
          </a:xfrm>
          <a:prstGeom prst="horizontalScroll">
            <a:avLst/>
          </a:prstGeom>
          <a:solidFill>
            <a:srgbClr val="D8CB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Existing Problems &amp; Challenges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686311" y="1228374"/>
            <a:ext cx="5638798" cy="781104"/>
          </a:xfrm>
          <a:prstGeom prst="horizontalScroll">
            <a:avLst/>
          </a:prstGeom>
          <a:solidFill>
            <a:srgbClr val="9DA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Background Introduction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1686288" y="3642823"/>
            <a:ext cx="5638799" cy="781104"/>
          </a:xfrm>
          <a:prstGeom prst="horizontalScroll">
            <a:avLst/>
          </a:prstGeom>
          <a:solidFill>
            <a:srgbClr val="DBDB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Our Solutions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1686287" y="4461472"/>
            <a:ext cx="5638799" cy="781104"/>
          </a:xfrm>
          <a:prstGeom prst="horizontalScroll">
            <a:avLst/>
          </a:prstGeom>
          <a:solidFill>
            <a:srgbClr val="A6A6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Experiments &amp; Conclusion</a:t>
            </a:r>
          </a:p>
        </p:txBody>
      </p:sp>
      <p:sp>
        <p:nvSpPr>
          <p:cNvPr id="8" name="Horizontal Scroll 7"/>
          <p:cNvSpPr/>
          <p:nvPr/>
        </p:nvSpPr>
        <p:spPr>
          <a:xfrm>
            <a:off x="1686311" y="2047023"/>
            <a:ext cx="5638799" cy="739606"/>
          </a:xfrm>
          <a:prstGeom prst="horizontalScroll">
            <a:avLst/>
          </a:prstGeom>
          <a:solidFill>
            <a:srgbClr val="A2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Previous Works</a:t>
            </a:r>
          </a:p>
        </p:txBody>
      </p:sp>
      <p:pic>
        <p:nvPicPr>
          <p:cNvPr id="9" name="Picture 6" descr="Image result for arrow bottomlef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9499">
            <a:off x="7611082" y="5154247"/>
            <a:ext cx="974725" cy="909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16" name="Horizontal Scroll 6">
            <a:extLst>
              <a:ext uri="{FF2B5EF4-FFF2-40B4-BE49-F238E27FC236}">
                <a16:creationId xmlns:a16="http://schemas.microsoft.com/office/drawing/2014/main" id="{CE27443F-14A5-B04B-BB5B-66EBDC5E6BA3}"/>
              </a:ext>
            </a:extLst>
          </p:cNvPr>
          <p:cNvSpPr/>
          <p:nvPr/>
        </p:nvSpPr>
        <p:spPr>
          <a:xfrm>
            <a:off x="1676400" y="5280121"/>
            <a:ext cx="5638799" cy="781104"/>
          </a:xfrm>
          <a:prstGeom prst="horizontalScroll">
            <a:avLst/>
          </a:prstGeom>
          <a:solidFill>
            <a:srgbClr val="B6C4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C94E0A4-70A6-8041-A703-82C161F4E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840644-3140-094B-86D1-7322081DB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9BD3E53-45EF-3548-A500-01965091B34E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20DA09-B07C-0F4C-BF0A-CBB7158273DC}"/>
              </a:ext>
            </a:extLst>
          </p:cNvPr>
          <p:cNvSpPr txBox="1"/>
          <p:nvPr/>
        </p:nvSpPr>
        <p:spPr>
          <a:xfrm>
            <a:off x="8800873" y="6525725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54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DFB8A0-070B-9A4E-B589-DDD03C4B42B0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731287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8D5A42D-0EBF-4543-87F5-A36C9EFAA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</p:spPr>
        <p:txBody>
          <a:bodyPr>
            <a:normAutofit/>
          </a:bodyPr>
          <a:lstStyle/>
          <a:p>
            <a:r>
              <a:rPr kumimoji="1" lang="en-US" altLang="zh-CN" b="1"/>
              <a:t>Traditional graph mining algorithm debias;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 b="1"/>
              <a:t>Generalization on different graphs (i.e., time-series graphs);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 b="1"/>
              <a:t>Scalability on large graphs;</a:t>
            </a:r>
            <a:endParaRPr kumimoji="1" lang="en-US" altLang="zh-CN"/>
          </a:p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7AD002-956B-724B-B106-5EFC3D15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F2FB60-EB50-F84D-A860-95D315500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6E6D2A6-693A-7F4F-83F8-62D4643C6581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372575-4D77-944F-93D2-86CA22403BFE}"/>
              </a:ext>
            </a:extLst>
          </p:cNvPr>
          <p:cNvSpPr txBox="1"/>
          <p:nvPr/>
        </p:nvSpPr>
        <p:spPr>
          <a:xfrm>
            <a:off x="8800873" y="6525725"/>
            <a:ext cx="431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55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A85900C-ABD6-5740-AF26-62A0CDBE9345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946669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5A32C227-8AE8-2D4E-B98B-A331D4DF3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1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[Kang et al. 2020] </a:t>
            </a:r>
            <a:r>
              <a:rPr lang="en-US" altLang="zh-CN" sz="1400"/>
              <a:t>Kang J, He J, </a:t>
            </a:r>
            <a:r>
              <a:rPr lang="en-US" altLang="zh-CN" sz="1400" err="1"/>
              <a:t>Maciejewski</a:t>
            </a:r>
            <a:r>
              <a:rPr lang="en-US" altLang="zh-CN" sz="1400"/>
              <a:t> R, et al. </a:t>
            </a:r>
            <a:r>
              <a:rPr lang="en-US" altLang="zh-CN" sz="1400" err="1"/>
              <a:t>InFoRM</a:t>
            </a:r>
            <a:r>
              <a:rPr lang="en-US" altLang="zh-CN" sz="1400"/>
              <a:t>: Individual Fairness on Graph Mining[C]//Proceedings of the 26th ACM SIGKDD International Conference on Knowledge Discovery &amp; Data Mining. 2020: 379-389.</a:t>
            </a:r>
          </a:p>
          <a:p>
            <a:pPr marL="0" indent="0">
              <a:buNone/>
            </a:pPr>
            <a:r>
              <a:rPr lang="en-US" altLang="zh-CN" sz="14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[</a:t>
            </a:r>
            <a:r>
              <a:rPr lang="en-US" altLang="zh-CN" sz="1400" err="1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Kipf</a:t>
            </a:r>
            <a:r>
              <a:rPr lang="en-US" altLang="zh-CN" sz="14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 et al. 2016] </a:t>
            </a:r>
            <a:r>
              <a:rPr lang="en-US" altLang="zh-CN" sz="1400" err="1"/>
              <a:t>Kipf</a:t>
            </a:r>
            <a:r>
              <a:rPr lang="en-US" altLang="zh-CN" sz="1400"/>
              <a:t> T N, Welling M. Semi-supervised classification with graph convolutional networks[J]. </a:t>
            </a:r>
            <a:r>
              <a:rPr lang="en-US" altLang="zh-CN" sz="1400" err="1"/>
              <a:t>arXiv</a:t>
            </a:r>
            <a:r>
              <a:rPr lang="en-US" altLang="zh-CN" sz="1400"/>
              <a:t> preprint arXiv:1609.02907, 2016.</a:t>
            </a:r>
          </a:p>
          <a:p>
            <a:pPr marL="0" indent="0">
              <a:buNone/>
            </a:pPr>
            <a:r>
              <a:rPr lang="en-US" altLang="zh-CN" sz="14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[</a:t>
            </a:r>
            <a:r>
              <a:rPr lang="en-US" altLang="zh-CN" sz="1400" err="1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Kipf</a:t>
            </a:r>
            <a:r>
              <a:rPr lang="en-US" altLang="zh-CN" sz="14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 et al. 2016] </a:t>
            </a:r>
            <a:r>
              <a:rPr lang="en-US" altLang="zh-CN" sz="1400" err="1"/>
              <a:t>Kipf</a:t>
            </a:r>
            <a:r>
              <a:rPr lang="en-US" altLang="zh-CN" sz="1400"/>
              <a:t> T N, Welling M. Variational graph auto-encoders[J]. </a:t>
            </a:r>
            <a:r>
              <a:rPr lang="en-US" altLang="zh-CN" sz="1400" err="1"/>
              <a:t>arXiv</a:t>
            </a:r>
            <a:r>
              <a:rPr lang="en-US" altLang="zh-CN" sz="1400"/>
              <a:t> preprint arXiv:1611.07308, 2016.</a:t>
            </a:r>
          </a:p>
          <a:p>
            <a:pPr marL="0" indent="0">
              <a:buNone/>
            </a:pPr>
            <a:r>
              <a:rPr lang="en-US" altLang="zh-CN" sz="14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[Wu et al. 2019] </a:t>
            </a:r>
            <a:r>
              <a:rPr lang="en-US" altLang="zh-CN" sz="1400"/>
              <a:t>Wu F, Souza A, Zhang T, et al. Simplifying graph convolutional networks[C]//International conference on machine learning. PMLR, 2019: 6861-6871.</a:t>
            </a:r>
          </a:p>
          <a:p>
            <a:pPr marL="0" indent="0">
              <a:buNone/>
            </a:pPr>
            <a:r>
              <a:rPr lang="en-US" altLang="zh-CN" sz="13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[Lahoti et al. 2019] </a:t>
            </a:r>
            <a:r>
              <a:rPr lang="en-US" altLang="zh-CN" sz="1400"/>
              <a:t>Lahoti P, </a:t>
            </a:r>
            <a:r>
              <a:rPr lang="en-US" altLang="zh-CN" sz="1400" err="1"/>
              <a:t>Gummadi</a:t>
            </a:r>
            <a:r>
              <a:rPr lang="en-US" altLang="zh-CN" sz="1400"/>
              <a:t> K P, </a:t>
            </a:r>
            <a:r>
              <a:rPr lang="en-US" altLang="zh-CN" sz="1400" err="1"/>
              <a:t>Weikum</a:t>
            </a:r>
            <a:r>
              <a:rPr lang="en-US" altLang="zh-CN" sz="1400"/>
              <a:t> G. Operationalizing individual fairness with pairwise fair representations[J]. </a:t>
            </a:r>
            <a:r>
              <a:rPr lang="en-US" altLang="zh-CN" sz="1400" err="1"/>
              <a:t>arXiv</a:t>
            </a:r>
            <a:r>
              <a:rPr lang="en-US" altLang="zh-CN" sz="1400"/>
              <a:t> preprint arXiv:1907.01439, 2019.</a:t>
            </a:r>
          </a:p>
          <a:p>
            <a:pPr marL="0" indent="0">
              <a:buNone/>
            </a:pPr>
            <a:r>
              <a:rPr lang="en-US" altLang="zh-CN" sz="13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[Tang et al. 2008] </a:t>
            </a:r>
            <a:r>
              <a:rPr lang="en-US" altLang="zh-CN" sz="1400"/>
              <a:t>Tang J, Zhang J, Yao L, et al. </a:t>
            </a:r>
            <a:r>
              <a:rPr lang="en-US" altLang="zh-CN" sz="1400" err="1"/>
              <a:t>Arnetminer</a:t>
            </a:r>
            <a:r>
              <a:rPr lang="en-US" altLang="zh-CN" sz="1400"/>
              <a:t>: extraction and mining of academic social networks[C]//Proceedings of the 14th ACM SIGKDD international conference on Knowledge discovery and data mining. 2008: 990-998.</a:t>
            </a:r>
          </a:p>
          <a:p>
            <a:pPr marL="0" indent="0">
              <a:buNone/>
            </a:pPr>
            <a:r>
              <a:rPr lang="en-US" altLang="zh-CN" sz="13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[</a:t>
            </a:r>
            <a:r>
              <a:rPr lang="en-US" altLang="zh-CN" sz="1300" err="1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Shchur</a:t>
            </a:r>
            <a:r>
              <a:rPr lang="en-US" altLang="zh-CN" sz="13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 et al. 2018] </a:t>
            </a:r>
            <a:r>
              <a:rPr lang="en-US" altLang="zh-CN" sz="1400" err="1"/>
              <a:t>Shchur</a:t>
            </a:r>
            <a:r>
              <a:rPr lang="en-US" altLang="zh-CN" sz="1400"/>
              <a:t> O, Mumme M, </a:t>
            </a:r>
            <a:r>
              <a:rPr lang="en-US" altLang="zh-CN" sz="1400" err="1"/>
              <a:t>Bojchevski</a:t>
            </a:r>
            <a:r>
              <a:rPr lang="en-US" altLang="zh-CN" sz="1400"/>
              <a:t> A, et al. Pitfalls of graph neural network evaluation[J]. </a:t>
            </a:r>
            <a:r>
              <a:rPr lang="en-US" altLang="zh-CN" sz="1400" err="1"/>
              <a:t>arXiv</a:t>
            </a:r>
            <a:r>
              <a:rPr lang="en-US" altLang="zh-CN" sz="1400"/>
              <a:t> preprint arXiv:1811.05868, 2018.</a:t>
            </a:r>
          </a:p>
          <a:p>
            <a:pPr marL="0" indent="0">
              <a:buNone/>
            </a:pPr>
            <a:r>
              <a:rPr lang="en-US" altLang="zh-CN" sz="13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[Tang et al. 2009] </a:t>
            </a:r>
            <a:r>
              <a:rPr lang="en-US" altLang="zh-CN" sz="1400"/>
              <a:t>Tang L, Liu H. Relational learning via latent social dimensions[C]//Proceedings of the 15th ACM SIGKDD international conference on Knowledge discovery and data mining. 2009: 817-826.</a:t>
            </a:r>
          </a:p>
          <a:p>
            <a:pPr marL="0" indent="0">
              <a:buNone/>
            </a:pPr>
            <a:r>
              <a:rPr lang="en-US" altLang="zh-CN" sz="13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[Huang et al. 2017] </a:t>
            </a:r>
            <a:r>
              <a:rPr lang="en-US" altLang="zh-CN" sz="1400"/>
              <a:t>Huang X, Li J, Hu X. Label informed attributed network embedding[C]//Proceedings of the Tenth ACM International Conference on Web Search and Data Mining. 2017: 731-739.</a:t>
            </a:r>
          </a:p>
          <a:p>
            <a:pPr marL="0" indent="0">
              <a:buNone/>
            </a:pPr>
            <a:r>
              <a:rPr lang="en-US" altLang="zh-CN" sz="13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charset="0"/>
              </a:rPr>
              <a:t>[McAuley et al. 2012] </a:t>
            </a:r>
            <a:r>
              <a:rPr lang="en-US" altLang="zh-CN" sz="1400"/>
              <a:t>McAuley J J, </a:t>
            </a:r>
            <a:r>
              <a:rPr lang="en-US" altLang="zh-CN" sz="1400" err="1"/>
              <a:t>Leskovec</a:t>
            </a:r>
            <a:r>
              <a:rPr lang="en-US" altLang="zh-CN" sz="1400"/>
              <a:t> J. Learning to discover social circles in ego networks[C]//NIPS. 2012, 2012: 548-56.</a:t>
            </a:r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C5C301-7753-C646-A897-ED1327BB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D6BDA5-96FC-AA49-8782-52F306C9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00410AA-0716-C94A-97C4-3F1CB29A3905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51AA22-8B70-E44D-A4C3-160DDB5115BC}"/>
              </a:ext>
            </a:extLst>
          </p:cNvPr>
          <p:cNvSpPr txBox="1"/>
          <p:nvPr/>
        </p:nvSpPr>
        <p:spPr>
          <a:xfrm>
            <a:off x="8800873" y="6525725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56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B27EBE-1353-CA48-8D39-3DE871498CEF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015223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3CB184-9974-FF4B-B84C-F3AF92479AA4}"/>
              </a:ext>
            </a:extLst>
          </p:cNvPr>
          <p:cNvSpPr txBox="1">
            <a:spLocks/>
          </p:cNvSpPr>
          <p:nvPr/>
        </p:nvSpPr>
        <p:spPr>
          <a:xfrm>
            <a:off x="4114800" y="3581400"/>
            <a:ext cx="4343400" cy="73152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2800"/>
              <a:t>Thanks for listening!</a:t>
            </a:r>
          </a:p>
        </p:txBody>
      </p:sp>
      <p:pic>
        <p:nvPicPr>
          <p:cNvPr id="9" name="图片 8" descr="图片包含 游戏机, 建筑, 围栏&#10;&#10;描述已自动生成">
            <a:extLst>
              <a:ext uri="{FF2B5EF4-FFF2-40B4-BE49-F238E27FC236}">
                <a16:creationId xmlns:a16="http://schemas.microsoft.com/office/drawing/2014/main" id="{63BB81AB-F27F-4642-A88B-2E8169EB47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4733916" y="2049806"/>
            <a:ext cx="4410084" cy="44979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CA3162-74C2-2B49-884A-D868835D2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900EEA-9F7B-2A4E-B78F-EBA11E9E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25C346F-6531-B946-876B-76A9D50261F6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5A3C52-1CE3-5D48-8DB3-506F5980AF26}"/>
              </a:ext>
            </a:extLst>
          </p:cNvPr>
          <p:cNvSpPr txBox="1"/>
          <p:nvPr/>
        </p:nvSpPr>
        <p:spPr>
          <a:xfrm>
            <a:off x="8800873" y="6525725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57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ED6CBFD-5CF9-484C-9F1A-87C011A28F2B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406414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>
            <a:extLst>
              <a:ext uri="{FF2B5EF4-FFF2-40B4-BE49-F238E27FC236}">
                <a16:creationId xmlns:a16="http://schemas.microsoft.com/office/drawing/2014/main" id="{D54A2FC0-8ED9-2847-991D-435DB3680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4"/>
          <a:stretch/>
        </p:blipFill>
        <p:spPr>
          <a:xfrm>
            <a:off x="3336398" y="3754985"/>
            <a:ext cx="3160124" cy="2256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 Introduction: </a:t>
            </a:r>
            <a:r>
              <a:rPr lang="en-US"/>
              <a:t>Different Fairness Notions</a:t>
            </a:r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F3535591-9041-1E47-B2A4-9681D5462D2F}"/>
              </a:ext>
            </a:extLst>
          </p:cNvPr>
          <p:cNvCxnSpPr>
            <a:cxnSpLocks/>
          </p:cNvCxnSpPr>
          <p:nvPr/>
        </p:nvCxnSpPr>
        <p:spPr>
          <a:xfrm>
            <a:off x="963555" y="4626619"/>
            <a:ext cx="564081" cy="564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1B3D810-31C9-4B43-80C4-D2750C370B84}"/>
              </a:ext>
            </a:extLst>
          </p:cNvPr>
          <p:cNvCxnSpPr>
            <a:cxnSpLocks/>
          </p:cNvCxnSpPr>
          <p:nvPr/>
        </p:nvCxnSpPr>
        <p:spPr>
          <a:xfrm flipV="1">
            <a:off x="1658667" y="4782438"/>
            <a:ext cx="600183" cy="4537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图片包含 图标&#10;&#10;描述已自动生成">
            <a:extLst>
              <a:ext uri="{FF2B5EF4-FFF2-40B4-BE49-F238E27FC236}">
                <a16:creationId xmlns:a16="http://schemas.microsoft.com/office/drawing/2014/main" id="{EEC893A6-950A-5348-B482-52F2024FF3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11" t="66847" r="1974" b="17378"/>
          <a:stretch/>
        </p:blipFill>
        <p:spPr>
          <a:xfrm>
            <a:off x="2061036" y="4531134"/>
            <a:ext cx="443606" cy="444097"/>
          </a:xfrm>
          <a:prstGeom prst="rect">
            <a:avLst/>
          </a:prstGeom>
        </p:spPr>
      </p:pic>
      <p:pic>
        <p:nvPicPr>
          <p:cNvPr id="17" name="图片 16" descr="图片包含 图标&#10;&#10;描述已自动生成">
            <a:extLst>
              <a:ext uri="{FF2B5EF4-FFF2-40B4-BE49-F238E27FC236}">
                <a16:creationId xmlns:a16="http://schemas.microsoft.com/office/drawing/2014/main" id="{93C5E06A-24CE-8643-8144-F5F66E3F2E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9" t="33642" r="65707" b="50425"/>
          <a:stretch/>
        </p:blipFill>
        <p:spPr>
          <a:xfrm>
            <a:off x="754964" y="4377356"/>
            <a:ext cx="431087" cy="440077"/>
          </a:xfrm>
          <a:prstGeom prst="rect">
            <a:avLst/>
          </a:prstGeom>
        </p:spPr>
      </p:pic>
      <p:pic>
        <p:nvPicPr>
          <p:cNvPr id="18" name="图片 17" descr="图片包含 图标&#10;&#10;描述已自动生成">
            <a:extLst>
              <a:ext uri="{FF2B5EF4-FFF2-40B4-BE49-F238E27FC236}">
                <a16:creationId xmlns:a16="http://schemas.microsoft.com/office/drawing/2014/main" id="{7B63C783-DAA2-B847-AADE-31A3233BE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43" t="1427" r="1841" b="82798"/>
          <a:stretch/>
        </p:blipFill>
        <p:spPr>
          <a:xfrm>
            <a:off x="1382507" y="5028930"/>
            <a:ext cx="474474" cy="4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3BCC689-BEF9-6344-9F2D-2BE7070391A4}"/>
                  </a:ext>
                </a:extLst>
              </p:cNvPr>
              <p:cNvSpPr/>
              <p:nvPr/>
            </p:nvSpPr>
            <p:spPr>
              <a:xfrm>
                <a:off x="440659" y="4176802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3BCC689-BEF9-6344-9F2D-2BE707039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59" y="4176802"/>
                <a:ext cx="4907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D00D6F6-BDB4-0949-98D1-A5D0D0DBF764}"/>
                  </a:ext>
                </a:extLst>
              </p:cNvPr>
              <p:cNvSpPr/>
              <p:nvPr/>
            </p:nvSpPr>
            <p:spPr>
              <a:xfrm>
                <a:off x="1288634" y="54211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D00D6F6-BDB4-0949-98D1-A5D0D0DBF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34" y="5421156"/>
                <a:ext cx="4907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AF6C4B2-474B-5740-83C1-A8CBB7E63A2C}"/>
                  </a:ext>
                </a:extLst>
              </p:cNvPr>
              <p:cNvSpPr/>
              <p:nvPr/>
            </p:nvSpPr>
            <p:spPr>
              <a:xfrm>
                <a:off x="2447800" y="4448101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AF6C4B2-474B-5740-83C1-A8CBB7E63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800" y="4448101"/>
                <a:ext cx="4907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C0F95B92-B305-A649-8646-D2BFDED1B2D6}"/>
              </a:ext>
            </a:extLst>
          </p:cNvPr>
          <p:cNvSpPr/>
          <p:nvPr/>
        </p:nvSpPr>
        <p:spPr>
          <a:xfrm>
            <a:off x="440659" y="4096262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F7D243-C329-6741-80A1-64B8B3296288}"/>
              </a:ext>
            </a:extLst>
          </p:cNvPr>
          <p:cNvSpPr/>
          <p:nvPr/>
        </p:nvSpPr>
        <p:spPr>
          <a:xfrm>
            <a:off x="663944" y="4096262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D1366AD-1385-0544-A68B-64AB3396A53E}"/>
              </a:ext>
            </a:extLst>
          </p:cNvPr>
          <p:cNvSpPr/>
          <p:nvPr/>
        </p:nvSpPr>
        <p:spPr>
          <a:xfrm>
            <a:off x="887230" y="4096262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E87A42-8531-D249-AED7-4BB29088AA30}"/>
              </a:ext>
            </a:extLst>
          </p:cNvPr>
          <p:cNvSpPr/>
          <p:nvPr/>
        </p:nvSpPr>
        <p:spPr>
          <a:xfrm>
            <a:off x="1110515" y="4096262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F7BF08C-4BF7-2E4B-ADD4-D39BD0B264E4}"/>
              </a:ext>
            </a:extLst>
          </p:cNvPr>
          <p:cNvSpPr/>
          <p:nvPr/>
        </p:nvSpPr>
        <p:spPr>
          <a:xfrm>
            <a:off x="2346677" y="4329902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20F1877-3EE0-884A-91B7-A6150197697B}"/>
              </a:ext>
            </a:extLst>
          </p:cNvPr>
          <p:cNvSpPr/>
          <p:nvPr/>
        </p:nvSpPr>
        <p:spPr>
          <a:xfrm>
            <a:off x="2569962" y="4329902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8AA7CD-E7BB-EB41-9A7A-31B0829CFFA5}"/>
              </a:ext>
            </a:extLst>
          </p:cNvPr>
          <p:cNvSpPr/>
          <p:nvPr/>
        </p:nvSpPr>
        <p:spPr>
          <a:xfrm>
            <a:off x="2793248" y="4329902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3CF722-3883-F148-A66B-8A29F9F60575}"/>
              </a:ext>
            </a:extLst>
          </p:cNvPr>
          <p:cNvSpPr/>
          <p:nvPr/>
        </p:nvSpPr>
        <p:spPr>
          <a:xfrm>
            <a:off x="3016533" y="4329902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F457E78-DD0E-2241-84FE-6B9D6B59685E}"/>
              </a:ext>
            </a:extLst>
          </p:cNvPr>
          <p:cNvSpPr/>
          <p:nvPr/>
        </p:nvSpPr>
        <p:spPr>
          <a:xfrm>
            <a:off x="1732421" y="5544575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FE0772D-E2BC-DE4D-B66A-ABBDA21596BF}"/>
              </a:ext>
            </a:extLst>
          </p:cNvPr>
          <p:cNvSpPr/>
          <p:nvPr/>
        </p:nvSpPr>
        <p:spPr>
          <a:xfrm>
            <a:off x="1955706" y="5544575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8851758-C1E5-7344-B3E0-1222FD7CC1ED}"/>
              </a:ext>
            </a:extLst>
          </p:cNvPr>
          <p:cNvSpPr/>
          <p:nvPr/>
        </p:nvSpPr>
        <p:spPr>
          <a:xfrm>
            <a:off x="2178992" y="5544575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0FCE047-8FEF-E348-9952-866CFF7AAA85}"/>
              </a:ext>
            </a:extLst>
          </p:cNvPr>
          <p:cNvSpPr/>
          <p:nvPr/>
        </p:nvSpPr>
        <p:spPr>
          <a:xfrm>
            <a:off x="2402277" y="5544575"/>
            <a:ext cx="159716" cy="1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7789790-2D86-5D49-BFE2-95E7D87BB48C}"/>
                  </a:ext>
                </a:extLst>
              </p:cNvPr>
              <p:cNvSpPr/>
              <p:nvPr/>
            </p:nvSpPr>
            <p:spPr>
              <a:xfrm>
                <a:off x="885597" y="4798710"/>
                <a:ext cx="511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7789790-2D86-5D49-BFE2-95E7D87BB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97" y="4798710"/>
                <a:ext cx="5114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81FAD48-2690-EC47-AB7A-AD8928B7FF72}"/>
                  </a:ext>
                </a:extLst>
              </p:cNvPr>
              <p:cNvSpPr/>
              <p:nvPr/>
            </p:nvSpPr>
            <p:spPr>
              <a:xfrm>
                <a:off x="1586154" y="4648998"/>
                <a:ext cx="5167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81FAD48-2690-EC47-AB7A-AD8928B7F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54" y="4648998"/>
                <a:ext cx="5167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CE6B7775-D8A9-8C4A-82EC-0F88FAEFC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318760"/>
          </a:xfrm>
        </p:spPr>
        <p:txBody>
          <a:bodyPr/>
          <a:lstStyle/>
          <a:p>
            <a:r>
              <a:rPr lang="en-US" altLang="zh-CN" sz="2200">
                <a:solidFill>
                  <a:schemeClr val="tx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Traditional GNNs usually </a:t>
            </a:r>
            <a:r>
              <a:rPr lang="en-US" altLang="zh-CN" sz="2200">
                <a:solidFill>
                  <a:srgbClr val="FF0000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lack fairness </a:t>
            </a:r>
            <a:r>
              <a:rPr lang="en-US" altLang="zh-CN" sz="2200">
                <a:solidFill>
                  <a:schemeClr val="tx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consideration.</a:t>
            </a:r>
          </a:p>
          <a:p>
            <a:endParaRPr lang="en-US" altLang="zh-CN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r>
              <a:rPr lang="en-US" altLang="zh-CN" sz="2200">
                <a:solidFill>
                  <a:schemeClr val="tx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Introducing different fairness notions to graphs and promoting fairness for GNNs become urgent needs.</a:t>
            </a:r>
          </a:p>
          <a:p>
            <a:endParaRPr lang="en-US" altLang="zh-CN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r>
              <a:rPr lang="en-US" altLang="zh-CN" sz="2200">
                <a:solidFill>
                  <a:schemeClr val="tx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So what are common fairness notions?</a:t>
            </a:r>
          </a:p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7B1385-3176-C14E-941F-2A1082194A2F}"/>
              </a:ext>
            </a:extLst>
          </p:cNvPr>
          <p:cNvSpPr txBox="1"/>
          <p:nvPr/>
        </p:nvSpPr>
        <p:spPr>
          <a:xfrm>
            <a:off x="7221237" y="4944860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Georgia" panose="02040502050405020303" pitchFamily="18" charset="0"/>
              </a:rPr>
              <a:t>Fair Output?</a:t>
            </a:r>
            <a:endParaRPr kumimoji="1" lang="zh-CN" altLang="en-US" sz="2000" b="1">
              <a:latin typeface="Georgia" panose="02040502050405020303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95E0CFCD-7F12-5548-B12A-66DB8E45B56F}"/>
              </a:ext>
            </a:extLst>
          </p:cNvPr>
          <p:cNvCxnSpPr/>
          <p:nvPr/>
        </p:nvCxnSpPr>
        <p:spPr>
          <a:xfrm>
            <a:off x="3054037" y="5144915"/>
            <a:ext cx="36154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FA0B83A7-E2BF-EA4A-9AC5-6A5E1EC4C1AD}"/>
              </a:ext>
            </a:extLst>
          </p:cNvPr>
          <p:cNvCxnSpPr/>
          <p:nvPr/>
        </p:nvCxnSpPr>
        <p:spPr>
          <a:xfrm>
            <a:off x="6644229" y="5148016"/>
            <a:ext cx="36154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2A5C0CBC-F320-4A44-BAD9-07732FAF3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7B2DAE1-34FB-3B4F-9C6C-C6FA8E7AE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A7A8712B-AA90-3A4E-BA3E-3AD64B6748CC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EC8EA45-A2BE-004B-9CF7-037BC89D99DD}"/>
              </a:ext>
            </a:extLst>
          </p:cNvPr>
          <p:cNvSpPr txBox="1"/>
          <p:nvPr/>
        </p:nvSpPr>
        <p:spPr>
          <a:xfrm>
            <a:off x="8800873" y="6525725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6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703DA05-38AE-6544-976A-B91990599F9D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412476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Fairness Notions: Group </a:t>
            </a:r>
            <a:r>
              <a:rPr lang="en-US" err="1"/>
              <a:t>v.s</a:t>
            </a:r>
            <a:r>
              <a:rPr lang="en-US"/>
              <a:t>. Individual</a:t>
            </a:r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14A11F8D-BF79-5E48-8E79-D1AAD674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318760"/>
          </a:xfrm>
        </p:spPr>
        <p:txBody>
          <a:bodyPr/>
          <a:lstStyle/>
          <a:p>
            <a:r>
              <a:rPr kumimoji="1" lang="en-US" altLang="zh-CN" sz="2400" b="1"/>
              <a:t>Group Fairness </a:t>
            </a:r>
          </a:p>
          <a:p>
            <a:pPr lvl="1"/>
            <a:r>
              <a:rPr kumimoji="1" lang="en-US" altLang="zh-CN" sz="2400">
                <a:solidFill>
                  <a:schemeClr val="tx1"/>
                </a:solidFill>
              </a:rPr>
              <a:t>Decision-making algorithm should not make biased prediction towards people with certain </a:t>
            </a:r>
            <a:r>
              <a:rPr kumimoji="1" lang="en-US" altLang="zh-CN" sz="2400">
                <a:solidFill>
                  <a:srgbClr val="FF0000"/>
                </a:solidFill>
              </a:rPr>
              <a:t>sensitive feature</a:t>
            </a:r>
            <a:r>
              <a:rPr kumimoji="1" lang="en-US" altLang="zh-CN" sz="2400">
                <a:solidFill>
                  <a:schemeClr val="tx1"/>
                </a:solidFill>
              </a:rPr>
              <a:t>.</a:t>
            </a:r>
            <a:endParaRPr kumimoji="1" lang="zh-CN" altLang="en-US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BDF181-60E2-E24B-88DF-4AACCD833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836" y="2545914"/>
            <a:ext cx="3361186" cy="372988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A2074206-D33E-BF4C-BE5C-97C9E09A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E3DE234-B73D-A547-BC98-25E79E03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C839F0D1-0AC3-064A-9616-5F4E16C8C8E0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12BA22-1BC1-684A-8607-7301081572C9}"/>
              </a:ext>
            </a:extLst>
          </p:cNvPr>
          <p:cNvSpPr txBox="1"/>
          <p:nvPr/>
        </p:nvSpPr>
        <p:spPr>
          <a:xfrm>
            <a:off x="8800873" y="652572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7</a:t>
            </a:r>
          </a:p>
        </p:txBody>
      </p:sp>
      <p:pic>
        <p:nvPicPr>
          <p:cNvPr id="51" name="图片 50" descr="图片包含 图标&#10;&#10;描述已自动生成">
            <a:extLst>
              <a:ext uri="{FF2B5EF4-FFF2-40B4-BE49-F238E27FC236}">
                <a16:creationId xmlns:a16="http://schemas.microsoft.com/office/drawing/2014/main" id="{C6642756-3232-4F4A-A6FD-4CEA517AEF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77" t="50346" r="33923" b="33625"/>
          <a:stretch/>
        </p:blipFill>
        <p:spPr>
          <a:xfrm>
            <a:off x="943494" y="2770791"/>
            <a:ext cx="877947" cy="868646"/>
          </a:xfrm>
          <a:prstGeom prst="rect">
            <a:avLst/>
          </a:prstGeom>
        </p:spPr>
      </p:pic>
      <p:pic>
        <p:nvPicPr>
          <p:cNvPr id="52" name="图片 51" descr="图片包含 图标&#10;&#10;描述已自动生成">
            <a:extLst>
              <a:ext uri="{FF2B5EF4-FFF2-40B4-BE49-F238E27FC236}">
                <a16:creationId xmlns:a16="http://schemas.microsoft.com/office/drawing/2014/main" id="{706EC4C3-8567-A040-9504-8BD85439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11" t="66847" r="1974" b="17378"/>
          <a:stretch/>
        </p:blipFill>
        <p:spPr>
          <a:xfrm>
            <a:off x="1914008" y="3175945"/>
            <a:ext cx="853952" cy="854898"/>
          </a:xfrm>
          <a:prstGeom prst="rect">
            <a:avLst/>
          </a:prstGeom>
        </p:spPr>
      </p:pic>
      <p:pic>
        <p:nvPicPr>
          <p:cNvPr id="53" name="图片 52" descr="图片包含 图标&#10;&#10;描述已自动生成">
            <a:extLst>
              <a:ext uri="{FF2B5EF4-FFF2-40B4-BE49-F238E27FC236}">
                <a16:creationId xmlns:a16="http://schemas.microsoft.com/office/drawing/2014/main" id="{3D740099-F331-6747-9878-5886CF3EAB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9" t="33642" r="65707" b="50425"/>
          <a:stretch/>
        </p:blipFill>
        <p:spPr>
          <a:xfrm>
            <a:off x="918094" y="4546912"/>
            <a:ext cx="845797" cy="863436"/>
          </a:xfrm>
          <a:prstGeom prst="rect">
            <a:avLst/>
          </a:prstGeom>
        </p:spPr>
      </p:pic>
      <p:pic>
        <p:nvPicPr>
          <p:cNvPr id="54" name="图片 53" descr="图片包含 图标&#10;&#10;描述已自动生成">
            <a:extLst>
              <a:ext uri="{FF2B5EF4-FFF2-40B4-BE49-F238E27FC236}">
                <a16:creationId xmlns:a16="http://schemas.microsoft.com/office/drawing/2014/main" id="{5C00CF31-CF3E-6247-AFE8-3CFF70E514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43" t="1427" r="1841" b="82798"/>
          <a:stretch/>
        </p:blipFill>
        <p:spPr>
          <a:xfrm>
            <a:off x="1781861" y="4950734"/>
            <a:ext cx="853952" cy="854899"/>
          </a:xfrm>
          <a:prstGeom prst="rect">
            <a:avLst/>
          </a:prstGeom>
        </p:spPr>
      </p:pic>
      <p:pic>
        <p:nvPicPr>
          <p:cNvPr id="55" name="图片 54" descr="形状&#10;&#10;低可信度描述已自动生成">
            <a:extLst>
              <a:ext uri="{FF2B5EF4-FFF2-40B4-BE49-F238E27FC236}">
                <a16:creationId xmlns:a16="http://schemas.microsoft.com/office/drawing/2014/main" id="{D7B33F28-3B5A-774D-920B-D42EA9821F6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4078" y="2651179"/>
            <a:ext cx="294726" cy="294726"/>
          </a:xfrm>
          <a:prstGeom prst="rect">
            <a:avLst/>
          </a:prstGeom>
        </p:spPr>
      </p:pic>
      <p:pic>
        <p:nvPicPr>
          <p:cNvPr id="56" name="图片 55" descr="形状&#10;&#10;低可信度描述已自动生成">
            <a:extLst>
              <a:ext uri="{FF2B5EF4-FFF2-40B4-BE49-F238E27FC236}">
                <a16:creationId xmlns:a16="http://schemas.microsoft.com/office/drawing/2014/main" id="{D82D5B68-270A-ED4B-8965-D5A91A29B4D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5861" y="4407996"/>
            <a:ext cx="380095" cy="380095"/>
          </a:xfrm>
          <a:prstGeom prst="rect">
            <a:avLst/>
          </a:prstGeom>
        </p:spPr>
      </p:pic>
      <p:pic>
        <p:nvPicPr>
          <p:cNvPr id="57" name="图片 56" descr="形状&#10;&#10;低可信度描述已自动生成">
            <a:extLst>
              <a:ext uri="{FF2B5EF4-FFF2-40B4-BE49-F238E27FC236}">
                <a16:creationId xmlns:a16="http://schemas.microsoft.com/office/drawing/2014/main" id="{D09FBA31-2DCF-AB45-BCE4-6832CE8866C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71350" y="4818689"/>
            <a:ext cx="380095" cy="380095"/>
          </a:xfrm>
          <a:prstGeom prst="rect">
            <a:avLst/>
          </a:prstGeom>
        </p:spPr>
      </p:pic>
      <p:pic>
        <p:nvPicPr>
          <p:cNvPr id="58" name="图片 57" descr="形状&#10;&#10;低可信度描述已自动生成">
            <a:extLst>
              <a:ext uri="{FF2B5EF4-FFF2-40B4-BE49-F238E27FC236}">
                <a16:creationId xmlns:a16="http://schemas.microsoft.com/office/drawing/2014/main" id="{E78218FC-8914-0048-BD01-0812AD4570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9564" y="3024161"/>
            <a:ext cx="294726" cy="294726"/>
          </a:xfrm>
          <a:prstGeom prst="rect">
            <a:avLst/>
          </a:prstGeom>
        </p:spPr>
      </p:pic>
      <p:sp>
        <p:nvSpPr>
          <p:cNvPr id="59" name="椭圆 58">
            <a:extLst>
              <a:ext uri="{FF2B5EF4-FFF2-40B4-BE49-F238E27FC236}">
                <a16:creationId xmlns:a16="http://schemas.microsoft.com/office/drawing/2014/main" id="{B3391F82-75CB-4E44-B471-0A8A6A04E3B0}"/>
              </a:ext>
            </a:extLst>
          </p:cNvPr>
          <p:cNvSpPr/>
          <p:nvPr/>
        </p:nvSpPr>
        <p:spPr>
          <a:xfrm rot="17632832">
            <a:off x="1081597" y="3737783"/>
            <a:ext cx="1463428" cy="265775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E827BC8-E247-6F43-A266-47D37973A642}"/>
              </a:ext>
            </a:extLst>
          </p:cNvPr>
          <p:cNvSpPr/>
          <p:nvPr/>
        </p:nvSpPr>
        <p:spPr>
          <a:xfrm rot="17495790">
            <a:off x="1292327" y="1961157"/>
            <a:ext cx="1463428" cy="265775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2D7EB0-9CD2-5B4B-9FC3-13A5F0CC284D}"/>
              </a:ext>
            </a:extLst>
          </p:cNvPr>
          <p:cNvSpPr txBox="1"/>
          <p:nvPr/>
        </p:nvSpPr>
        <p:spPr>
          <a:xfrm>
            <a:off x="1177675" y="6179494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Sensitive feature: gender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97AD76-C0F8-E542-A83A-F5B0901B617E}"/>
              </a:ext>
            </a:extLst>
          </p:cNvPr>
          <p:cNvSpPr txBox="1"/>
          <p:nvPr/>
        </p:nvSpPr>
        <p:spPr>
          <a:xfrm>
            <a:off x="3133993" y="3846177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Male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B188E92-0061-1B4B-AE1B-AFB4CF75214B}"/>
              </a:ext>
            </a:extLst>
          </p:cNvPr>
          <p:cNvSpPr txBox="1"/>
          <p:nvPr/>
        </p:nvSpPr>
        <p:spPr>
          <a:xfrm>
            <a:off x="3014568" y="563533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Female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9D23A816-E0D2-C34D-A97B-B5DD2101AB2B}"/>
              </a:ext>
            </a:extLst>
          </p:cNvPr>
          <p:cNvCxnSpPr>
            <a:cxnSpLocks/>
          </p:cNvCxnSpPr>
          <p:nvPr/>
        </p:nvCxnSpPr>
        <p:spPr>
          <a:xfrm>
            <a:off x="4495799" y="4207154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CE889DE-7F8A-4543-812C-3468411078EB}"/>
              </a:ext>
            </a:extLst>
          </p:cNvPr>
          <p:cNvSpPr txBox="1"/>
          <p:nvPr/>
        </p:nvSpPr>
        <p:spPr>
          <a:xfrm>
            <a:off x="4327624" y="3761835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Prediction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CB7FA91-0E50-FA4E-A38A-7A87FB6B6CD1}"/>
              </a:ext>
            </a:extLst>
          </p:cNvPr>
          <p:cNvSpPr txBox="1"/>
          <p:nvPr/>
        </p:nvSpPr>
        <p:spPr>
          <a:xfrm>
            <a:off x="5708312" y="6193156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  <a:latin typeface="Georgia" panose="02040502050405020303" pitchFamily="18" charset="0"/>
              </a:rPr>
              <a:t>Females get discriminated.</a:t>
            </a:r>
            <a:endParaRPr kumimoji="1" lang="zh-CN" altLang="en-US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24CC06E-FCDE-8A4B-A38B-F542580CC09C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111063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Different Fairness Notions: Group </a:t>
            </a:r>
            <a:r>
              <a:rPr lang="en-US" altLang="zh-CN" err="1"/>
              <a:t>v.s</a:t>
            </a:r>
            <a:r>
              <a:rPr lang="en-US" altLang="zh-CN"/>
              <a:t>. Individual</a:t>
            </a:r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14A11F8D-BF79-5E48-8E79-D1AAD674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318760"/>
          </a:xfrm>
        </p:spPr>
        <p:txBody>
          <a:bodyPr/>
          <a:lstStyle/>
          <a:p>
            <a:r>
              <a:rPr kumimoji="1" lang="en-US" altLang="zh-CN" sz="2400" b="1"/>
              <a:t>Individual Fairness: higher granularity </a:t>
            </a:r>
          </a:p>
          <a:p>
            <a:pPr lvl="1"/>
            <a:r>
              <a:rPr kumimoji="1" lang="en-US" altLang="zh-CN" sz="2400">
                <a:solidFill>
                  <a:schemeClr val="tx1"/>
                </a:solidFill>
              </a:rPr>
              <a:t>Similar people should be </a:t>
            </a:r>
            <a:r>
              <a:rPr kumimoji="1" lang="en-US" altLang="zh-CN" sz="2400">
                <a:solidFill>
                  <a:srgbClr val="FF0000"/>
                </a:solidFill>
              </a:rPr>
              <a:t>treated similarly</a:t>
            </a:r>
            <a:r>
              <a:rPr kumimoji="1" lang="en-US" altLang="zh-CN" sz="2400">
                <a:solidFill>
                  <a:schemeClr val="tx1"/>
                </a:solidFill>
              </a:rPr>
              <a:t>.</a:t>
            </a:r>
            <a:endParaRPr kumimoji="1" lang="zh-CN" altLang="en-US" sz="2400">
              <a:solidFill>
                <a:schemeClr val="tx1"/>
              </a:solidFill>
            </a:endParaRPr>
          </a:p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822330-6EAA-8D47-A090-771192C96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673" y="2315123"/>
            <a:ext cx="3577727" cy="39173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C8428D-D7D9-0E46-838E-AE75902A8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0AA7811-C83A-494B-8BF1-B89BCAE1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27971BA-0AEC-2F46-B1ED-F70E60C7ED80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CE1A03-8782-304C-81C4-65D8B3516367}"/>
              </a:ext>
            </a:extLst>
          </p:cNvPr>
          <p:cNvSpPr txBox="1"/>
          <p:nvPr/>
        </p:nvSpPr>
        <p:spPr>
          <a:xfrm>
            <a:off x="8800873" y="6525725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8</a:t>
            </a:r>
          </a:p>
        </p:txBody>
      </p:sp>
      <p:pic>
        <p:nvPicPr>
          <p:cNvPr id="20" name="图片 19" descr="图片包含 图标&#10;&#10;描述已自动生成">
            <a:extLst>
              <a:ext uri="{FF2B5EF4-FFF2-40B4-BE49-F238E27FC236}">
                <a16:creationId xmlns:a16="http://schemas.microsoft.com/office/drawing/2014/main" id="{AA1B8AD3-22AB-E347-A5C0-5CD222AF7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9" t="33642" r="65707" b="50425"/>
          <a:stretch/>
        </p:blipFill>
        <p:spPr>
          <a:xfrm>
            <a:off x="982909" y="4485981"/>
            <a:ext cx="845797" cy="863436"/>
          </a:xfrm>
          <a:prstGeom prst="rect">
            <a:avLst/>
          </a:prstGeom>
        </p:spPr>
      </p:pic>
      <p:pic>
        <p:nvPicPr>
          <p:cNvPr id="21" name="图片 20" descr="图片包含 图标&#10;&#10;描述已自动生成">
            <a:extLst>
              <a:ext uri="{FF2B5EF4-FFF2-40B4-BE49-F238E27FC236}">
                <a16:creationId xmlns:a16="http://schemas.microsoft.com/office/drawing/2014/main" id="{17F6C432-363A-944D-B88F-12231D313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43" t="1427" r="1841" b="82798"/>
          <a:stretch/>
        </p:blipFill>
        <p:spPr>
          <a:xfrm>
            <a:off x="1966702" y="2998960"/>
            <a:ext cx="853952" cy="854899"/>
          </a:xfrm>
          <a:prstGeom prst="rect">
            <a:avLst/>
          </a:prstGeom>
        </p:spPr>
      </p:pic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5B7CFDC3-A331-1543-B624-5C40ED681E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18" t="33720" r="1843" b="50000"/>
          <a:stretch/>
        </p:blipFill>
        <p:spPr>
          <a:xfrm>
            <a:off x="963882" y="2615788"/>
            <a:ext cx="838560" cy="865716"/>
          </a:xfrm>
          <a:prstGeom prst="rect">
            <a:avLst/>
          </a:prstGeom>
        </p:spPr>
      </p:pic>
      <p:pic>
        <p:nvPicPr>
          <p:cNvPr id="23" name="图片 22" descr="图片包含 图标&#10;&#10;描述已自动生成">
            <a:extLst>
              <a:ext uri="{FF2B5EF4-FFF2-40B4-BE49-F238E27FC236}">
                <a16:creationId xmlns:a16="http://schemas.microsoft.com/office/drawing/2014/main" id="{37E27EBE-19BD-C14C-B948-C0861F7E46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18" t="82860" r="1843" b="860"/>
          <a:stretch/>
        </p:blipFill>
        <p:spPr>
          <a:xfrm>
            <a:off x="1960716" y="5026478"/>
            <a:ext cx="845797" cy="87318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6ECBEBF-4AEC-D746-B050-225894A6F319}"/>
              </a:ext>
            </a:extLst>
          </p:cNvPr>
          <p:cNvSpPr txBox="1"/>
          <p:nvPr/>
        </p:nvSpPr>
        <p:spPr>
          <a:xfrm>
            <a:off x="1529451" y="2426714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solidFill>
                  <a:srgbClr val="FF0000"/>
                </a:solidFill>
              </a:rPr>
              <a:t>A+</a:t>
            </a:r>
            <a:endParaRPr kumimoji="1"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A126-F55F-6044-9929-AD5B40F7A197}"/>
              </a:ext>
            </a:extLst>
          </p:cNvPr>
          <p:cNvSpPr txBox="1"/>
          <p:nvPr/>
        </p:nvSpPr>
        <p:spPr>
          <a:xfrm>
            <a:off x="2535062" y="2822152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solidFill>
                  <a:srgbClr val="FF0000"/>
                </a:solidFill>
              </a:rPr>
              <a:t>A</a:t>
            </a:r>
            <a:endParaRPr kumimoji="1"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543FD2B-E8E2-094B-85DD-001507B6E6ED}"/>
              </a:ext>
            </a:extLst>
          </p:cNvPr>
          <p:cNvSpPr txBox="1"/>
          <p:nvPr/>
        </p:nvSpPr>
        <p:spPr>
          <a:xfrm>
            <a:off x="1490046" y="4306568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solidFill>
                  <a:srgbClr val="FF0000"/>
                </a:solidFill>
              </a:rPr>
              <a:t>B+</a:t>
            </a:r>
            <a:endParaRPr kumimoji="1"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CB9B9FC-850D-814D-B3AC-6D3F61A80B64}"/>
              </a:ext>
            </a:extLst>
          </p:cNvPr>
          <p:cNvSpPr txBox="1"/>
          <p:nvPr/>
        </p:nvSpPr>
        <p:spPr>
          <a:xfrm>
            <a:off x="2564369" y="485881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solidFill>
                  <a:srgbClr val="FF0000"/>
                </a:solidFill>
              </a:rPr>
              <a:t>B</a:t>
            </a:r>
            <a:endParaRPr kumimoji="1"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5975357-5C22-AA42-BD87-AB50EE43B0A0}"/>
              </a:ext>
            </a:extLst>
          </p:cNvPr>
          <p:cNvSpPr/>
          <p:nvPr/>
        </p:nvSpPr>
        <p:spPr>
          <a:xfrm rot="17632832">
            <a:off x="1186794" y="1867111"/>
            <a:ext cx="1463428" cy="265775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4134A51-647B-C44F-A1D9-F25A356C2383}"/>
              </a:ext>
            </a:extLst>
          </p:cNvPr>
          <p:cNvSpPr/>
          <p:nvPr/>
        </p:nvSpPr>
        <p:spPr>
          <a:xfrm rot="17632832">
            <a:off x="1124628" y="3793845"/>
            <a:ext cx="1463428" cy="265775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07C41FA-2DAF-EC44-A6FE-950705B46625}"/>
              </a:ext>
            </a:extLst>
          </p:cNvPr>
          <p:cNvCxnSpPr>
            <a:cxnSpLocks/>
          </p:cNvCxnSpPr>
          <p:nvPr/>
        </p:nvCxnSpPr>
        <p:spPr>
          <a:xfrm>
            <a:off x="4267200" y="4095522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2677FD5-1723-DC44-BC30-A6BA96081C3B}"/>
              </a:ext>
            </a:extLst>
          </p:cNvPr>
          <p:cNvSpPr txBox="1"/>
          <p:nvPr/>
        </p:nvSpPr>
        <p:spPr>
          <a:xfrm>
            <a:off x="4099025" y="365020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Prediction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DE1818B-EC79-214C-BD75-2A685967E12E}"/>
              </a:ext>
            </a:extLst>
          </p:cNvPr>
          <p:cNvSpPr txBox="1"/>
          <p:nvPr/>
        </p:nvSpPr>
        <p:spPr>
          <a:xfrm>
            <a:off x="2830701" y="393971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Similar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EC63E6E-9090-B542-8701-95908296EA0C}"/>
              </a:ext>
            </a:extLst>
          </p:cNvPr>
          <p:cNvSpPr txBox="1"/>
          <p:nvPr/>
        </p:nvSpPr>
        <p:spPr>
          <a:xfrm>
            <a:off x="2833733" y="5822761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Georgia" panose="02040502050405020303" pitchFamily="18" charset="0"/>
              </a:rPr>
              <a:t>Similar</a:t>
            </a:r>
            <a:endParaRPr kumimoji="1" lang="zh-CN" altLang="en-US">
              <a:latin typeface="Georgia" panose="02040502050405020303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1E85268-3A26-294A-98D1-8D9362F5DE88}"/>
              </a:ext>
            </a:extLst>
          </p:cNvPr>
          <p:cNvSpPr txBox="1"/>
          <p:nvPr/>
        </p:nvSpPr>
        <p:spPr>
          <a:xfrm>
            <a:off x="4572000" y="6168703"/>
            <a:ext cx="455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  <a:latin typeface="Georgia" panose="02040502050405020303" pitchFamily="18" charset="0"/>
              </a:rPr>
              <a:t>Similar pairs do not receive similar output.</a:t>
            </a:r>
            <a:endParaRPr kumimoji="1" lang="zh-CN" altLang="en-US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32F58FE-0190-AE48-8A71-B531EC71E954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306890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976190E0-6A2C-8D43-BFAC-56B5D7195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85" t="521" r="427" b="-1289"/>
          <a:stretch/>
        </p:blipFill>
        <p:spPr>
          <a:xfrm>
            <a:off x="442686" y="3048000"/>
            <a:ext cx="3951425" cy="277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 of this work</a:t>
            </a:r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FB079D-3973-B344-B4A8-82B5AD1B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E5FBE3-71A8-354D-84AE-35AA10DC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812015"/>
            <a:ext cx="9144000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7E4254-13BD-6440-BC10-6325E63B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13A86-BCE5-034E-B07C-3BB647A5D767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BD6DF7-B701-BD4A-935F-049E29D75C75}"/>
              </a:ext>
            </a:extLst>
          </p:cNvPr>
          <p:cNvSpPr txBox="1"/>
          <p:nvPr/>
        </p:nvSpPr>
        <p:spPr>
          <a:xfrm>
            <a:off x="8135555" y="6601767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03/08/2021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8441A08-92E5-6445-8C23-F6ACFB662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2667000"/>
          </a:xfrm>
        </p:spPr>
        <p:txBody>
          <a:bodyPr/>
          <a:lstStyle/>
          <a:p>
            <a:r>
              <a:rPr lang="en-US" altLang="zh-CN" sz="2200">
                <a:solidFill>
                  <a:schemeClr val="tx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Up to now, group fairness has been thoroughly explored in GNNs.</a:t>
            </a:r>
          </a:p>
          <a:p>
            <a:endParaRPr lang="en-US" altLang="zh-CN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r>
              <a:rPr lang="en-US" altLang="zh-CN" sz="2200">
                <a:solidFill>
                  <a:schemeClr val="tx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As a </a:t>
            </a:r>
            <a:r>
              <a:rPr lang="en-US" altLang="zh-CN" sz="2200">
                <a:solidFill>
                  <a:srgbClr val="FF0000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more granular </a:t>
            </a:r>
            <a:r>
              <a:rPr lang="en-US" altLang="zh-CN" sz="2200">
                <a:solidFill>
                  <a:schemeClr val="tx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fairness notion, individual fairness has not been studied in GNNs.</a:t>
            </a:r>
          </a:p>
          <a:p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5E6C14-1999-984B-9DC3-20C660C33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511" y="3048000"/>
            <a:ext cx="2607118" cy="2854629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3D86EEE2-039A-FA4D-B86B-517158D0FD48}"/>
              </a:ext>
            </a:extLst>
          </p:cNvPr>
          <p:cNvCxnSpPr>
            <a:cxnSpLocks/>
          </p:cNvCxnSpPr>
          <p:nvPr/>
        </p:nvCxnSpPr>
        <p:spPr>
          <a:xfrm>
            <a:off x="4901416" y="4267930"/>
            <a:ext cx="5334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612E680-183C-9349-BDE7-1A6AA5F7FFE7}"/>
              </a:ext>
            </a:extLst>
          </p:cNvPr>
          <p:cNvSpPr/>
          <p:nvPr/>
        </p:nvSpPr>
        <p:spPr>
          <a:xfrm>
            <a:off x="5012464" y="3794421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?</a:t>
            </a:r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4B9D4B8-B183-FE46-A9BF-4A9A07EA0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58D987C-D198-924C-BE60-0ED27EA4B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0389"/>
            <a:ext cx="9144000" cy="3429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0985EF7A-2F32-9F48-B333-779716748732}"/>
              </a:ext>
            </a:extLst>
          </p:cNvPr>
          <p:cNvSpPr txBox="1">
            <a:spLocks/>
          </p:cNvSpPr>
          <p:nvPr/>
        </p:nvSpPr>
        <p:spPr>
          <a:xfrm>
            <a:off x="9144" y="6605098"/>
            <a:ext cx="5467369" cy="20100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050" b="1">
                <a:solidFill>
                  <a:schemeClr val="bg1"/>
                </a:solidFill>
              </a:rPr>
              <a:t>Individual Fairness for Graph Neural Networks: A Ranking based Approach</a:t>
            </a:r>
            <a:endParaRPr lang="en-US" sz="1100" b="1" i="1">
              <a:solidFill>
                <a:schemeClr val="bg1"/>
              </a:solidFill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5BDC33-9FAB-9E4D-8CFD-02FFBDD66793}"/>
              </a:ext>
            </a:extLst>
          </p:cNvPr>
          <p:cNvSpPr txBox="1"/>
          <p:nvPr/>
        </p:nvSpPr>
        <p:spPr>
          <a:xfrm>
            <a:off x="8800873" y="6525725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9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6BAA30-6742-7B49-A3C3-C55617830B17}"/>
              </a:ext>
            </a:extLst>
          </p:cNvPr>
          <p:cNvSpPr txBox="1"/>
          <p:nvPr/>
        </p:nvSpPr>
        <p:spPr>
          <a:xfrm>
            <a:off x="1905000" y="6053698"/>
            <a:ext cx="557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Georgia" panose="02040502050405020303" pitchFamily="18" charset="0"/>
              </a:rPr>
              <a:t>Goal: Promoting individual fairness in GNNs.</a:t>
            </a:r>
            <a:endParaRPr kumimoji="1" lang="zh-CN" altLang="en-US" b="1">
              <a:latin typeface="Georgia" panose="02040502050405020303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F57900-E903-2446-985A-94C8422C65B8}"/>
              </a:ext>
            </a:extLst>
          </p:cNvPr>
          <p:cNvSpPr txBox="1"/>
          <p:nvPr/>
        </p:nvSpPr>
        <p:spPr>
          <a:xfrm>
            <a:off x="5410199" y="660173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  <a:latin typeface="Georgia" panose="02040502050405020303" pitchFamily="18" charset="0"/>
                <a:ea typeface="Times New Roman" charset="0"/>
                <a:cs typeface="Times New Roman" charset="0"/>
              </a:rPr>
              <a:t>06/20/2021</a:t>
            </a:r>
          </a:p>
        </p:txBody>
      </p:sp>
    </p:spTree>
    <p:extLst>
      <p:ext uri="{BB962C8B-B14F-4D97-AF65-F5344CB8AC3E}">
        <p14:creationId xmlns:p14="http://schemas.microsoft.com/office/powerpoint/2010/main" val="256619627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ComputingCourse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8508</Words>
  <Application>Microsoft Macintosh PowerPoint</Application>
  <PresentationFormat>全屏显示(4:3)</PresentationFormat>
  <Paragraphs>1096</Paragraphs>
  <Slides>57</Slides>
  <Notes>57</Notes>
  <HiddenSlides>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Georgia</vt:lpstr>
      <vt:lpstr>Times New Roman</vt:lpstr>
      <vt:lpstr>SocialComputingCourse-Template</vt:lpstr>
      <vt:lpstr>Custom Design</vt:lpstr>
      <vt:lpstr>Individual Fairness for Graph Neural Networks: A Ranking based Approach</vt:lpstr>
      <vt:lpstr>Outline</vt:lpstr>
      <vt:lpstr>Background Introduction: Graph Neural Networks</vt:lpstr>
      <vt:lpstr>Background Introduction: Graph Neural Networks</vt:lpstr>
      <vt:lpstr>An Example: Graph Convolutional Networks</vt:lpstr>
      <vt:lpstr>Background Introduction: Different Fairness Notions</vt:lpstr>
      <vt:lpstr>Different Fairness Notions: Group v.s. Individual</vt:lpstr>
      <vt:lpstr>Different Fairness Notions: Group v.s. Individual</vt:lpstr>
      <vt:lpstr>Goal of this work</vt:lpstr>
      <vt:lpstr>Outline</vt:lpstr>
      <vt:lpstr>Previous works</vt:lpstr>
      <vt:lpstr>Previous works</vt:lpstr>
      <vt:lpstr>Previous works</vt:lpstr>
      <vt:lpstr>Outline</vt:lpstr>
      <vt:lpstr>Existing Problems &amp; Challenges</vt:lpstr>
      <vt:lpstr>Existing Problems &amp; Challenges</vt:lpstr>
      <vt:lpstr>Existing Problems &amp; Challenges</vt:lpstr>
      <vt:lpstr>Outline</vt:lpstr>
      <vt:lpstr>Our Solutions: Outline</vt:lpstr>
      <vt:lpstr>Our Solutions: Ranking-based Individual Fairness</vt:lpstr>
      <vt:lpstr>Our Solutions: Ranking-based Individual Fairness</vt:lpstr>
      <vt:lpstr>Our Solutions: Ranking-based Problem Formulation</vt:lpstr>
      <vt:lpstr>Our Solutions: Ranking-based Problem Formulation</vt:lpstr>
      <vt:lpstr>Our Solutions: Proposed Framework—REDRESS</vt:lpstr>
      <vt:lpstr>Our Solutions: Proposed Framework—REDRESS</vt:lpstr>
      <vt:lpstr>Our Solutions: Proposed Framework—REDRESS</vt:lpstr>
      <vt:lpstr>REDRESS–GNN Backbone</vt:lpstr>
      <vt:lpstr>REDRESS–Utility Maximization</vt:lpstr>
      <vt:lpstr>REDRESS–Individual Fairness Optimization</vt:lpstr>
      <vt:lpstr>REDRESS–Individual Fairness Optimization</vt:lpstr>
      <vt:lpstr>REDRESS–Individual Fairness Optimization</vt:lpstr>
      <vt:lpstr>REDRESS–Individual Fairness Optimization</vt:lpstr>
      <vt:lpstr>REDRESS–Individual Fairness Optimization</vt:lpstr>
      <vt:lpstr>REDRESS–Individual Fairness Optimization</vt:lpstr>
      <vt:lpstr>REDRESS–Individual Fairness Optimization</vt:lpstr>
      <vt:lpstr>REDRESS–Individual Fairness Optimization</vt:lpstr>
      <vt:lpstr>Total Loss Formulation</vt:lpstr>
      <vt:lpstr>Computational Simplification</vt:lpstr>
      <vt:lpstr>Total Loss Formulation</vt:lpstr>
      <vt:lpstr>Outline</vt:lpstr>
      <vt:lpstr>Experimental Settings</vt:lpstr>
      <vt:lpstr>Experimental Settings</vt:lpstr>
      <vt:lpstr>Experimental Settings</vt:lpstr>
      <vt:lpstr>Research Questions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Outline</vt:lpstr>
      <vt:lpstr>Future Works</vt:lpstr>
      <vt:lpstr>Reference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Idea</dc:title>
  <dc:creator>Mohammad Ali Abbasi</dc:creator>
  <cp:lastModifiedBy>Dong, Yushun (yd6eb)</cp:lastModifiedBy>
  <cp:revision>2</cp:revision>
  <cp:lastPrinted>2019-06-23T00:33:24Z</cp:lastPrinted>
  <dcterms:created xsi:type="dcterms:W3CDTF">2006-08-16T00:00:00Z</dcterms:created>
  <dcterms:modified xsi:type="dcterms:W3CDTF">2021-06-22T09:02:44Z</dcterms:modified>
</cp:coreProperties>
</file>